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85" r:id="rId2"/>
  </p:sldMasterIdLst>
  <p:notesMasterIdLst>
    <p:notesMasterId r:id="rId141"/>
  </p:notesMasterIdLst>
  <p:handoutMasterIdLst>
    <p:handoutMasterId r:id="rId142"/>
  </p:handoutMasterIdLst>
  <p:sldIdLst>
    <p:sldId id="823" r:id="rId3"/>
    <p:sldId id="829" r:id="rId4"/>
    <p:sldId id="395" r:id="rId5"/>
    <p:sldId id="271" r:id="rId6"/>
    <p:sldId id="336" r:id="rId7"/>
    <p:sldId id="520" r:id="rId8"/>
    <p:sldId id="339" r:id="rId9"/>
    <p:sldId id="446" r:id="rId10"/>
    <p:sldId id="505" r:id="rId11"/>
    <p:sldId id="521" r:id="rId12"/>
    <p:sldId id="522" r:id="rId13"/>
    <p:sldId id="523" r:id="rId14"/>
    <p:sldId id="524" r:id="rId15"/>
    <p:sldId id="525" r:id="rId16"/>
    <p:sldId id="351" r:id="rId17"/>
    <p:sldId id="506" r:id="rId18"/>
    <p:sldId id="507" r:id="rId19"/>
    <p:sldId id="508" r:id="rId20"/>
    <p:sldId id="509" r:id="rId21"/>
    <p:sldId id="510" r:id="rId22"/>
    <p:sldId id="350" r:id="rId23"/>
    <p:sldId id="513" r:id="rId24"/>
    <p:sldId id="39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92" r:id="rId33"/>
    <p:sldId id="290" r:id="rId34"/>
    <p:sldId id="291" r:id="rId35"/>
    <p:sldId id="294" r:id="rId36"/>
    <p:sldId id="295" r:id="rId37"/>
    <p:sldId id="296" r:id="rId38"/>
    <p:sldId id="297" r:id="rId39"/>
    <p:sldId id="500" r:id="rId40"/>
    <p:sldId id="300" r:id="rId41"/>
    <p:sldId id="301" r:id="rId42"/>
    <p:sldId id="303" r:id="rId43"/>
    <p:sldId id="299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818" r:id="rId53"/>
    <p:sldId id="515" r:id="rId54"/>
    <p:sldId id="363" r:id="rId55"/>
    <p:sldId id="364" r:id="rId56"/>
    <p:sldId id="365" r:id="rId57"/>
    <p:sldId id="817" r:id="rId58"/>
    <p:sldId id="318" r:id="rId59"/>
    <p:sldId id="319" r:id="rId60"/>
    <p:sldId id="501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9" r:id="rId70"/>
    <p:sldId id="328" r:id="rId71"/>
    <p:sldId id="502" r:id="rId72"/>
    <p:sldId id="504" r:id="rId73"/>
    <p:sldId id="368" r:id="rId74"/>
    <p:sldId id="369" r:id="rId75"/>
    <p:sldId id="400" r:id="rId76"/>
    <p:sldId id="399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93" r:id="rId88"/>
    <p:sldId id="492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84" r:id="rId106"/>
    <p:sldId id="485" r:id="rId107"/>
    <p:sldId id="494" r:id="rId108"/>
    <p:sldId id="495" r:id="rId109"/>
    <p:sldId id="496" r:id="rId110"/>
    <p:sldId id="497" r:id="rId111"/>
    <p:sldId id="498" r:id="rId112"/>
    <p:sldId id="499" r:id="rId113"/>
    <p:sldId id="410" r:id="rId114"/>
    <p:sldId id="412" r:id="rId115"/>
    <p:sldId id="413" r:id="rId116"/>
    <p:sldId id="411" r:id="rId117"/>
    <p:sldId id="414" r:id="rId118"/>
    <p:sldId id="517" r:id="rId119"/>
    <p:sldId id="451" r:id="rId120"/>
    <p:sldId id="420" r:id="rId121"/>
    <p:sldId id="421" r:id="rId122"/>
    <p:sldId id="422" r:id="rId123"/>
    <p:sldId id="423" r:id="rId124"/>
    <p:sldId id="424" r:id="rId125"/>
    <p:sldId id="425" r:id="rId126"/>
    <p:sldId id="427" r:id="rId127"/>
    <p:sldId id="429" r:id="rId128"/>
    <p:sldId id="417" r:id="rId129"/>
    <p:sldId id="518" r:id="rId130"/>
    <p:sldId id="448" r:id="rId131"/>
    <p:sldId id="449" r:id="rId132"/>
    <p:sldId id="452" r:id="rId133"/>
    <p:sldId id="519" r:id="rId134"/>
    <p:sldId id="393" r:id="rId135"/>
    <p:sldId id="394" r:id="rId136"/>
    <p:sldId id="511" r:id="rId137"/>
    <p:sldId id="362" r:id="rId138"/>
    <p:sldId id="396" r:id="rId139"/>
    <p:sldId id="816" r:id="rId140"/>
  </p:sldIdLst>
  <p:sldSz cx="9144000" cy="5143500" type="screen16x9"/>
  <p:notesSz cx="6858000" cy="9144000"/>
  <p:custDataLst>
    <p:tags r:id="rId1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484068"/>
    <a:srgbClr val="7E809E"/>
    <a:srgbClr val="7779A5"/>
    <a:srgbClr val="FFCC00"/>
    <a:srgbClr val="CC6600"/>
    <a:srgbClr val="996633"/>
    <a:srgbClr val="FFCC99"/>
    <a:srgbClr val="CC99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624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3-49F2-9F2E-066627F96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44632"/>
        <c:axId val="501046200"/>
      </c:barChart>
      <c:catAx>
        <c:axId val="50104463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6200"/>
        <c:crosses val="autoZero"/>
        <c:auto val="1"/>
        <c:lblAlgn val="ctr"/>
        <c:lblOffset val="100"/>
        <c:noMultiLvlLbl val="0"/>
      </c:catAx>
      <c:valAx>
        <c:axId val="5010462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446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80-4167-B2BC-882D2A87D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1304"/>
        <c:axId val="501028952"/>
      </c:barChart>
      <c:catAx>
        <c:axId val="501031304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8952"/>
        <c:crosses val="autoZero"/>
        <c:auto val="1"/>
        <c:lblAlgn val="ctr"/>
        <c:lblOffset val="100"/>
        <c:noMultiLvlLbl val="0"/>
      </c:catAx>
      <c:valAx>
        <c:axId val="5010289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13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0-4B02-9DDD-01909631B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0128"/>
        <c:axId val="501034832"/>
      </c:barChart>
      <c:catAx>
        <c:axId val="50103012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4832"/>
        <c:crosses val="autoZero"/>
        <c:auto val="1"/>
        <c:lblAlgn val="ctr"/>
        <c:lblOffset val="100"/>
        <c:noMultiLvlLbl val="0"/>
      </c:catAx>
      <c:valAx>
        <c:axId val="50103483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0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5-457F-AC97-EBF276486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3856"/>
        <c:axId val="501030520"/>
      </c:barChart>
      <c:catAx>
        <c:axId val="50102385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0520"/>
        <c:crosses val="autoZero"/>
        <c:auto val="1"/>
        <c:lblAlgn val="ctr"/>
        <c:lblOffset val="100"/>
        <c:noMultiLvlLbl val="0"/>
      </c:catAx>
      <c:valAx>
        <c:axId val="50103052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38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71-49E2-A7A1-B72459707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1296"/>
        <c:axId val="501048944"/>
      </c:barChart>
      <c:catAx>
        <c:axId val="50105129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8944"/>
        <c:crosses val="autoZero"/>
        <c:auto val="1"/>
        <c:lblAlgn val="ctr"/>
        <c:lblOffset val="100"/>
        <c:noMultiLvlLbl val="0"/>
      </c:catAx>
      <c:valAx>
        <c:axId val="50104894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129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2-4970-9551-CAEE7AF0A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3256"/>
        <c:axId val="501053648"/>
      </c:barChart>
      <c:catAx>
        <c:axId val="501053256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53648"/>
        <c:crosses val="autoZero"/>
        <c:auto val="1"/>
        <c:lblAlgn val="ctr"/>
        <c:lblOffset val="100"/>
        <c:noMultiLvlLbl val="0"/>
      </c:catAx>
      <c:valAx>
        <c:axId val="50105364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325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0E-43F8-BE56-A22C32763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1688"/>
        <c:axId val="501048552"/>
      </c:barChart>
      <c:catAx>
        <c:axId val="50105168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8552"/>
        <c:crosses val="autoZero"/>
        <c:auto val="1"/>
        <c:lblAlgn val="ctr"/>
        <c:lblOffset val="100"/>
        <c:noMultiLvlLbl val="0"/>
      </c:catAx>
      <c:valAx>
        <c:axId val="50104855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16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DE-4ED4-9CA1-DA6016BB68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50120"/>
        <c:axId val="501049728"/>
      </c:barChart>
      <c:catAx>
        <c:axId val="501050120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49728"/>
        <c:crosses val="autoZero"/>
        <c:auto val="1"/>
        <c:lblAlgn val="ctr"/>
        <c:lblOffset val="100"/>
        <c:noMultiLvlLbl val="0"/>
      </c:catAx>
      <c:valAx>
        <c:axId val="50104972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50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BB-41BE-A33F-6901125A2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3264"/>
        <c:axId val="501032872"/>
      </c:barChart>
      <c:catAx>
        <c:axId val="501033264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2872"/>
        <c:crosses val="autoZero"/>
        <c:auto val="1"/>
        <c:lblAlgn val="ctr"/>
        <c:lblOffset val="100"/>
        <c:noMultiLvlLbl val="0"/>
      </c:catAx>
      <c:valAx>
        <c:axId val="501032872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32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1413.4</c:v>
                </c:pt>
                <c:pt idx="1">
                  <c:v>1634.4</c:v>
                </c:pt>
                <c:pt idx="2">
                  <c:v>1636.5</c:v>
                </c:pt>
                <c:pt idx="3">
                  <c:v>1638.8</c:v>
                </c:pt>
                <c:pt idx="4">
                  <c:v>1831.4</c:v>
                </c:pt>
                <c:pt idx="5">
                  <c:v>1908.5</c:v>
                </c:pt>
                <c:pt idx="6">
                  <c:v>1928.4</c:v>
                </c:pt>
                <c:pt idx="7">
                  <c:v>1958.7</c:v>
                </c:pt>
                <c:pt idx="8">
                  <c:v>1985.9</c:v>
                </c:pt>
                <c:pt idx="9">
                  <c:v>2020.3</c:v>
                </c:pt>
                <c:pt idx="10">
                  <c:v>2026.1</c:v>
                </c:pt>
                <c:pt idx="11">
                  <c:v>2060.3000000000002</c:v>
                </c:pt>
                <c:pt idx="12">
                  <c:v>2077.9</c:v>
                </c:pt>
                <c:pt idx="13">
                  <c:v>2110.1</c:v>
                </c:pt>
                <c:pt idx="14">
                  <c:v>2140.5</c:v>
                </c:pt>
                <c:pt idx="15">
                  <c:v>2164.8000000000002</c:v>
                </c:pt>
                <c:pt idx="16">
                  <c:v>2199.1</c:v>
                </c:pt>
                <c:pt idx="17">
                  <c:v>2247.5</c:v>
                </c:pt>
                <c:pt idx="18">
                  <c:v>2263.9</c:v>
                </c:pt>
                <c:pt idx="19">
                  <c:v>2353</c:v>
                </c:pt>
                <c:pt idx="20">
                  <c:v>2453.6999999999998</c:v>
                </c:pt>
                <c:pt idx="21">
                  <c:v>2457.8000000000002</c:v>
                </c:pt>
                <c:pt idx="22">
                  <c:v>2464</c:v>
                </c:pt>
                <c:pt idx="23">
                  <c:v>2491.6</c:v>
                </c:pt>
                <c:pt idx="24">
                  <c:v>2536.1999999999998</c:v>
                </c:pt>
                <c:pt idx="25">
                  <c:v>2536.4</c:v>
                </c:pt>
                <c:pt idx="26">
                  <c:v>2539.8000000000002</c:v>
                </c:pt>
                <c:pt idx="27">
                  <c:v>2634.9</c:v>
                </c:pt>
                <c:pt idx="28">
                  <c:v>2637.8</c:v>
                </c:pt>
                <c:pt idx="29">
                  <c:v>2639.9</c:v>
                </c:pt>
                <c:pt idx="30">
                  <c:v>2640.9</c:v>
                </c:pt>
                <c:pt idx="31">
                  <c:v>2647.2</c:v>
                </c:pt>
                <c:pt idx="32">
                  <c:v>2695.6</c:v>
                </c:pt>
                <c:pt idx="33">
                  <c:v>2707.2</c:v>
                </c:pt>
                <c:pt idx="34">
                  <c:v>2724.6</c:v>
                </c:pt>
                <c:pt idx="35">
                  <c:v>2735.6</c:v>
                </c:pt>
                <c:pt idx="36">
                  <c:v>2757.6</c:v>
                </c:pt>
                <c:pt idx="37">
                  <c:v>2761</c:v>
                </c:pt>
                <c:pt idx="38">
                  <c:v>2779</c:v>
                </c:pt>
                <c:pt idx="39">
                  <c:v>2823</c:v>
                </c:pt>
                <c:pt idx="40">
                  <c:v>2927.6</c:v>
                </c:pt>
                <c:pt idx="41">
                  <c:v>3008.4</c:v>
                </c:pt>
                <c:pt idx="42">
                  <c:v>3025.7</c:v>
                </c:pt>
                <c:pt idx="43">
                  <c:v>3090.6</c:v>
                </c:pt>
                <c:pt idx="44">
                  <c:v>3112.7</c:v>
                </c:pt>
                <c:pt idx="45">
                  <c:v>3168.2</c:v>
                </c:pt>
                <c:pt idx="46">
                  <c:v>3245.4</c:v>
                </c:pt>
                <c:pt idx="47">
                  <c:v>3271.1</c:v>
                </c:pt>
                <c:pt idx="48">
                  <c:v>3327.6</c:v>
                </c:pt>
                <c:pt idx="49">
                  <c:v>3338.9</c:v>
                </c:pt>
                <c:pt idx="50">
                  <c:v>3399</c:v>
                </c:pt>
                <c:pt idx="51">
                  <c:v>3471</c:v>
                </c:pt>
                <c:pt idx="52">
                  <c:v>3477.8</c:v>
                </c:pt>
                <c:pt idx="53">
                  <c:v>3524.6</c:v>
                </c:pt>
                <c:pt idx="54">
                  <c:v>3570</c:v>
                </c:pt>
                <c:pt idx="55">
                  <c:v>3575.1</c:v>
                </c:pt>
                <c:pt idx="56">
                  <c:v>3669.9</c:v>
                </c:pt>
                <c:pt idx="57">
                  <c:v>3675.5</c:v>
                </c:pt>
                <c:pt idx="58">
                  <c:v>3711.1</c:v>
                </c:pt>
                <c:pt idx="59">
                  <c:v>3811.4</c:v>
                </c:pt>
                <c:pt idx="60">
                  <c:v>3811.5</c:v>
                </c:pt>
                <c:pt idx="61">
                  <c:v>3838.9</c:v>
                </c:pt>
                <c:pt idx="62">
                  <c:v>3923.2</c:v>
                </c:pt>
                <c:pt idx="63">
                  <c:v>3982.2</c:v>
                </c:pt>
                <c:pt idx="64">
                  <c:v>4026</c:v>
                </c:pt>
                <c:pt idx="65">
                  <c:v>4081.2</c:v>
                </c:pt>
                <c:pt idx="66">
                  <c:v>4177.7</c:v>
                </c:pt>
                <c:pt idx="67">
                  <c:v>4297.7</c:v>
                </c:pt>
                <c:pt idx="68">
                  <c:v>4478.1000000000004</c:v>
                </c:pt>
                <c:pt idx="69">
                  <c:v>4541.7</c:v>
                </c:pt>
                <c:pt idx="70">
                  <c:v>4575.8999999999996</c:v>
                </c:pt>
                <c:pt idx="71">
                  <c:v>4596.3999999999996</c:v>
                </c:pt>
                <c:pt idx="72">
                  <c:v>4814.8</c:v>
                </c:pt>
                <c:pt idx="73">
                  <c:v>4906.6000000000004</c:v>
                </c:pt>
                <c:pt idx="74">
                  <c:v>4934.3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6A-4D11-9DA8-9CD0DF295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6208"/>
        <c:axId val="501032480"/>
      </c:barChart>
      <c:catAx>
        <c:axId val="501026208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32480"/>
        <c:crosses val="autoZero"/>
        <c:auto val="1"/>
        <c:lblAlgn val="ctr"/>
        <c:lblOffset val="100"/>
        <c:noMultiLvlLbl val="0"/>
      </c:catAx>
      <c:valAx>
        <c:axId val="50103248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62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72.400000000000006</c:v>
                </c:pt>
                <c:pt idx="1">
                  <c:v>82</c:v>
                </c:pt>
                <c:pt idx="2">
                  <c:v>94.2</c:v>
                </c:pt>
                <c:pt idx="3">
                  <c:v>97</c:v>
                </c:pt>
                <c:pt idx="4">
                  <c:v>97.1</c:v>
                </c:pt>
                <c:pt idx="5">
                  <c:v>101.4</c:v>
                </c:pt>
                <c:pt idx="6">
                  <c:v>102.4</c:v>
                </c:pt>
                <c:pt idx="7">
                  <c:v>102.9</c:v>
                </c:pt>
                <c:pt idx="8">
                  <c:v>103</c:v>
                </c:pt>
                <c:pt idx="9">
                  <c:v>104.7</c:v>
                </c:pt>
                <c:pt idx="10">
                  <c:v>104.8</c:v>
                </c:pt>
                <c:pt idx="11">
                  <c:v>108</c:v>
                </c:pt>
                <c:pt idx="12">
                  <c:v>110.8</c:v>
                </c:pt>
                <c:pt idx="13">
                  <c:v>111.4</c:v>
                </c:pt>
                <c:pt idx="14">
                  <c:v>115.2</c:v>
                </c:pt>
                <c:pt idx="15">
                  <c:v>117.2</c:v>
                </c:pt>
                <c:pt idx="16">
                  <c:v>117.3</c:v>
                </c:pt>
                <c:pt idx="17">
                  <c:v>118.2</c:v>
                </c:pt>
                <c:pt idx="18">
                  <c:v>121.7</c:v>
                </c:pt>
                <c:pt idx="19">
                  <c:v>122.2</c:v>
                </c:pt>
                <c:pt idx="20">
                  <c:v>123.4</c:v>
                </c:pt>
                <c:pt idx="21">
                  <c:v>123.6</c:v>
                </c:pt>
                <c:pt idx="22">
                  <c:v>123.8</c:v>
                </c:pt>
                <c:pt idx="23">
                  <c:v>125.7</c:v>
                </c:pt>
                <c:pt idx="24">
                  <c:v>132.5</c:v>
                </c:pt>
                <c:pt idx="25">
                  <c:v>137.5</c:v>
                </c:pt>
                <c:pt idx="26">
                  <c:v>138.30000000000001</c:v>
                </c:pt>
                <c:pt idx="27">
                  <c:v>138.9</c:v>
                </c:pt>
                <c:pt idx="28">
                  <c:v>141.69999999999999</c:v>
                </c:pt>
                <c:pt idx="29">
                  <c:v>142.19999999999999</c:v>
                </c:pt>
                <c:pt idx="30">
                  <c:v>142.69999999999999</c:v>
                </c:pt>
                <c:pt idx="31">
                  <c:v>144.80000000000001</c:v>
                </c:pt>
                <c:pt idx="32">
                  <c:v>149.69999999999999</c:v>
                </c:pt>
                <c:pt idx="33">
                  <c:v>151.6</c:v>
                </c:pt>
                <c:pt idx="34">
                  <c:v>151.69999999999999</c:v>
                </c:pt>
                <c:pt idx="35">
                  <c:v>154.69999999999999</c:v>
                </c:pt>
                <c:pt idx="36">
                  <c:v>156.19999999999999</c:v>
                </c:pt>
                <c:pt idx="37">
                  <c:v>157.19999999999999</c:v>
                </c:pt>
                <c:pt idx="38">
                  <c:v>162.4</c:v>
                </c:pt>
                <c:pt idx="39">
                  <c:v>165.5</c:v>
                </c:pt>
                <c:pt idx="40">
                  <c:v>172</c:v>
                </c:pt>
                <c:pt idx="41">
                  <c:v>174.5</c:v>
                </c:pt>
                <c:pt idx="42">
                  <c:v>177.6</c:v>
                </c:pt>
                <c:pt idx="43">
                  <c:v>179.9</c:v>
                </c:pt>
                <c:pt idx="44">
                  <c:v>180.2</c:v>
                </c:pt>
                <c:pt idx="45">
                  <c:v>180.6</c:v>
                </c:pt>
                <c:pt idx="46">
                  <c:v>182.6</c:v>
                </c:pt>
                <c:pt idx="47">
                  <c:v>183.1</c:v>
                </c:pt>
                <c:pt idx="48">
                  <c:v>185.2</c:v>
                </c:pt>
                <c:pt idx="49">
                  <c:v>189.2</c:v>
                </c:pt>
                <c:pt idx="50">
                  <c:v>189.8</c:v>
                </c:pt>
                <c:pt idx="51">
                  <c:v>190.1</c:v>
                </c:pt>
                <c:pt idx="52">
                  <c:v>192.2</c:v>
                </c:pt>
                <c:pt idx="53">
                  <c:v>193.4</c:v>
                </c:pt>
                <c:pt idx="54">
                  <c:v>195.5</c:v>
                </c:pt>
                <c:pt idx="55">
                  <c:v>208.6</c:v>
                </c:pt>
                <c:pt idx="56">
                  <c:v>209.8</c:v>
                </c:pt>
                <c:pt idx="57">
                  <c:v>213</c:v>
                </c:pt>
                <c:pt idx="58">
                  <c:v>215.4</c:v>
                </c:pt>
                <c:pt idx="59">
                  <c:v>217.5</c:v>
                </c:pt>
                <c:pt idx="60">
                  <c:v>219.6</c:v>
                </c:pt>
                <c:pt idx="61">
                  <c:v>224.5</c:v>
                </c:pt>
                <c:pt idx="62">
                  <c:v>232.1</c:v>
                </c:pt>
                <c:pt idx="63">
                  <c:v>242.6</c:v>
                </c:pt>
                <c:pt idx="64">
                  <c:v>242.8</c:v>
                </c:pt>
                <c:pt idx="65">
                  <c:v>262.89999999999998</c:v>
                </c:pt>
                <c:pt idx="66">
                  <c:v>268</c:v>
                </c:pt>
                <c:pt idx="67">
                  <c:v>268.60000000000002</c:v>
                </c:pt>
                <c:pt idx="68">
                  <c:v>273.5</c:v>
                </c:pt>
                <c:pt idx="69">
                  <c:v>278.89999999999998</c:v>
                </c:pt>
                <c:pt idx="70">
                  <c:v>279.7</c:v>
                </c:pt>
                <c:pt idx="71">
                  <c:v>302.89999999999998</c:v>
                </c:pt>
                <c:pt idx="72">
                  <c:v>324</c:v>
                </c:pt>
                <c:pt idx="73">
                  <c:v>351.6</c:v>
                </c:pt>
                <c:pt idx="74">
                  <c:v>355.9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8-41F6-972E-CA07FAB5D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30912"/>
        <c:axId val="501023464"/>
      </c:barChart>
      <c:catAx>
        <c:axId val="50103091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3464"/>
        <c:crosses val="autoZero"/>
        <c:auto val="1"/>
        <c:lblAlgn val="ctr"/>
        <c:lblOffset val="100"/>
        <c:noMultiLvlLbl val="0"/>
      </c:catAx>
      <c:valAx>
        <c:axId val="501023464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309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val>
            <c:numRef>
              <c:f>Scratch!$N$5:$N$79</c:f>
              <c:numCache>
                <c:formatCode>0</c:formatCode>
                <c:ptCount val="75"/>
                <c:pt idx="0">
                  <c:v>274.10000000000002</c:v>
                </c:pt>
                <c:pt idx="1">
                  <c:v>290.39999999999998</c:v>
                </c:pt>
                <c:pt idx="2">
                  <c:v>301.5</c:v>
                </c:pt>
                <c:pt idx="3">
                  <c:v>318.5</c:v>
                </c:pt>
                <c:pt idx="4">
                  <c:v>322.8</c:v>
                </c:pt>
                <c:pt idx="5">
                  <c:v>335</c:v>
                </c:pt>
                <c:pt idx="6">
                  <c:v>365.8</c:v>
                </c:pt>
                <c:pt idx="7">
                  <c:v>370</c:v>
                </c:pt>
                <c:pt idx="8">
                  <c:v>370.4</c:v>
                </c:pt>
                <c:pt idx="9">
                  <c:v>374.1</c:v>
                </c:pt>
                <c:pt idx="10">
                  <c:v>408.5</c:v>
                </c:pt>
                <c:pt idx="11">
                  <c:v>414.6</c:v>
                </c:pt>
                <c:pt idx="12">
                  <c:v>420.2</c:v>
                </c:pt>
                <c:pt idx="13">
                  <c:v>425.7</c:v>
                </c:pt>
                <c:pt idx="14">
                  <c:v>429</c:v>
                </c:pt>
                <c:pt idx="15">
                  <c:v>429.4</c:v>
                </c:pt>
                <c:pt idx="16">
                  <c:v>449.6</c:v>
                </c:pt>
                <c:pt idx="17">
                  <c:v>470.6</c:v>
                </c:pt>
                <c:pt idx="18">
                  <c:v>475</c:v>
                </c:pt>
                <c:pt idx="19">
                  <c:v>482.6</c:v>
                </c:pt>
                <c:pt idx="20">
                  <c:v>487.5</c:v>
                </c:pt>
                <c:pt idx="21">
                  <c:v>491.8</c:v>
                </c:pt>
                <c:pt idx="22">
                  <c:v>500.7</c:v>
                </c:pt>
                <c:pt idx="23">
                  <c:v>517.79999999999995</c:v>
                </c:pt>
                <c:pt idx="24">
                  <c:v>519.4</c:v>
                </c:pt>
                <c:pt idx="25">
                  <c:v>529.6</c:v>
                </c:pt>
                <c:pt idx="26">
                  <c:v>548.5</c:v>
                </c:pt>
                <c:pt idx="27">
                  <c:v>567.29999999999995</c:v>
                </c:pt>
                <c:pt idx="28">
                  <c:v>567.70000000000005</c:v>
                </c:pt>
                <c:pt idx="29">
                  <c:v>578.29999999999995</c:v>
                </c:pt>
                <c:pt idx="30">
                  <c:v>597.9</c:v>
                </c:pt>
                <c:pt idx="31">
                  <c:v>599.9</c:v>
                </c:pt>
                <c:pt idx="32">
                  <c:v>608.79999999999995</c:v>
                </c:pt>
                <c:pt idx="33">
                  <c:v>615.6</c:v>
                </c:pt>
                <c:pt idx="34">
                  <c:v>625.70000000000005</c:v>
                </c:pt>
                <c:pt idx="35">
                  <c:v>627.29999999999995</c:v>
                </c:pt>
                <c:pt idx="36">
                  <c:v>641.20000000000005</c:v>
                </c:pt>
                <c:pt idx="37">
                  <c:v>646.9</c:v>
                </c:pt>
                <c:pt idx="38">
                  <c:v>648.70000000000005</c:v>
                </c:pt>
                <c:pt idx="39">
                  <c:v>655.7</c:v>
                </c:pt>
                <c:pt idx="40">
                  <c:v>662.6</c:v>
                </c:pt>
                <c:pt idx="41">
                  <c:v>673.6</c:v>
                </c:pt>
                <c:pt idx="42">
                  <c:v>699.1</c:v>
                </c:pt>
                <c:pt idx="43">
                  <c:v>709.9</c:v>
                </c:pt>
                <c:pt idx="44">
                  <c:v>724</c:v>
                </c:pt>
                <c:pt idx="45">
                  <c:v>742</c:v>
                </c:pt>
                <c:pt idx="46">
                  <c:v>745.6</c:v>
                </c:pt>
                <c:pt idx="47">
                  <c:v>749.8</c:v>
                </c:pt>
                <c:pt idx="48">
                  <c:v>751.3</c:v>
                </c:pt>
                <c:pt idx="49">
                  <c:v>778.2</c:v>
                </c:pt>
                <c:pt idx="50">
                  <c:v>794.6</c:v>
                </c:pt>
                <c:pt idx="51">
                  <c:v>798.6</c:v>
                </c:pt>
                <c:pt idx="52">
                  <c:v>813.2</c:v>
                </c:pt>
                <c:pt idx="53">
                  <c:v>823.8</c:v>
                </c:pt>
                <c:pt idx="54">
                  <c:v>828</c:v>
                </c:pt>
                <c:pt idx="55">
                  <c:v>841.4</c:v>
                </c:pt>
                <c:pt idx="56">
                  <c:v>862.3</c:v>
                </c:pt>
                <c:pt idx="57">
                  <c:v>865.2</c:v>
                </c:pt>
                <c:pt idx="58">
                  <c:v>869.1</c:v>
                </c:pt>
                <c:pt idx="59">
                  <c:v>874.8</c:v>
                </c:pt>
                <c:pt idx="60">
                  <c:v>879.4</c:v>
                </c:pt>
                <c:pt idx="61">
                  <c:v>949.5</c:v>
                </c:pt>
                <c:pt idx="62">
                  <c:v>949.7</c:v>
                </c:pt>
                <c:pt idx="63">
                  <c:v>961.8</c:v>
                </c:pt>
                <c:pt idx="64">
                  <c:v>1024.2</c:v>
                </c:pt>
                <c:pt idx="65">
                  <c:v>1034</c:v>
                </c:pt>
                <c:pt idx="66">
                  <c:v>1042.5999999999999</c:v>
                </c:pt>
                <c:pt idx="67">
                  <c:v>1083.0999999999999</c:v>
                </c:pt>
                <c:pt idx="68">
                  <c:v>1085.3</c:v>
                </c:pt>
                <c:pt idx="69">
                  <c:v>1126.3</c:v>
                </c:pt>
                <c:pt idx="70">
                  <c:v>1137.0999999999999</c:v>
                </c:pt>
                <c:pt idx="71">
                  <c:v>1245.4000000000001</c:v>
                </c:pt>
                <c:pt idx="72">
                  <c:v>1252</c:v>
                </c:pt>
                <c:pt idx="73">
                  <c:v>1269.9000000000001</c:v>
                </c:pt>
                <c:pt idx="74">
                  <c:v>1558.2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6-4281-9186-AF02BDA05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1023072"/>
        <c:axId val="501026600"/>
      </c:barChart>
      <c:catAx>
        <c:axId val="501023072"/>
        <c:scaling>
          <c:orientation val="minMax"/>
        </c:scaling>
        <c:delete val="1"/>
        <c:axPos val="b"/>
        <c:majorTickMark val="out"/>
        <c:minorTickMark val="none"/>
        <c:tickLblPos val="nextTo"/>
        <c:crossAx val="501026600"/>
        <c:crosses val="autoZero"/>
        <c:auto val="1"/>
        <c:lblAlgn val="ctr"/>
        <c:lblOffset val="100"/>
        <c:noMultiLvlLbl val="0"/>
      </c:catAx>
      <c:valAx>
        <c:axId val="501026600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50102307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E677AC1-6896-8247-AA56-FC27C0FD4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7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B8C4C1C-06D4-2C49-9F49-CD2E4D9D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51419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33400" y="1276350"/>
            <a:ext cx="800100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09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9E8F477-6EB6-45D5-9C94-7EFD27E3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51693-D056-40E4-ABB2-3A0D09416418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7DF339-136F-4110-854E-77E896BA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2E3572-D878-45C7-BA26-3EF82483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37910-8F05-4F27-ABDE-F66733224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DBD617-363F-4F19-8E05-1B7D3AE1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D0248-980F-4982-9292-301AD913AE9D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E2C537-79A4-4717-8544-AFDA5949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6B922B-95FC-4E29-AA81-B42DAB54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C7420-790D-4934-ADBB-627C5D974A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7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D2C29E-1F01-4F7A-8C23-9D9308A6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6641D-7212-4268-AE6D-A35B0763AA27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CCE2B32-DD49-4824-AD59-CF0A114F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BF528C-FDFD-4640-AC72-184225C7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31D9-596C-4169-814F-9485E1156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55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B901470-CC50-41BB-8CEF-28436AAF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43C7D-856B-4AB7-9559-834C644E5B1C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4D64A2-65EC-41E5-94CA-7891EC50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09C633-3487-4D7C-89BF-BE96E5CA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CC75D-476C-4D60-ABEC-EAC088F6B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8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9367-859F-46FE-9249-E8E3B42F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B2976-9B4C-43D1-A370-3004A0DDA3CF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9590-922A-4205-B2F0-E0FDF0F7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61F03-A0A3-4F4A-B700-3B617BA3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AD911-5773-4C2F-9167-E25534ACA7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7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BA782-BF54-424C-8017-699421FF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2BADD-33B7-4F17-A229-0BF11AB719FC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E579-6784-4EA9-9F27-CD1A1824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073D-40F6-47D1-9509-463B2F57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2D8662-C8F5-4F99-964D-987EA9C7F8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8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533400" y="1276350"/>
            <a:ext cx="8001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58376-7455-40A0-AE49-48FA46DB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3A29F-7B39-416C-8E9B-826692A57FBD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D92BB-1E71-401C-A28E-0679C183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DE2B-CD23-4B84-A438-EC7B9BD0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C3C31-E391-4147-A844-0982F642B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64781-0428-45F6-902C-9C0A633C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C0FD6-457A-47A1-9D43-66F42F3A191C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582B-C440-434D-8343-BB098BAF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FD88B-2783-4920-BCA6-D130B419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C220E-9804-4F5B-8541-630D8CF381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8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1BCFB-552C-4D7B-B2E2-688E0222B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2D88B-512C-4B97-9C68-B5CDB3FC4921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A8213-1C31-43E6-B0EB-3CA18F18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6E0E2-A271-4FD3-B7CE-D00E36B9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AAACC-4CD7-4DF6-9711-246CB21E4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9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23C676-B313-4357-8218-753BA3E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D87A9-2C2B-4EB9-B823-01CBE99713F7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8B17AC-D620-47EC-8631-7F4493D7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45E4C7-A0C6-4DDC-A22D-2B631CE4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5EF91-EF2F-4143-94E7-D86774E1F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0671EDA-9A6D-46B1-81F1-B6D70497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D543C-BF43-48CB-96A3-40B25BFD4F56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304FA4-E18B-44A0-89FD-6FFAC191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787EED-DB46-46E4-B487-C051DF4F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D63B7-0F05-41DC-A65A-AF322AB19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150"/>
            <a:ext cx="9144000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84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1" r:id="rId3"/>
    <p:sldLayoutId id="2147483680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2667F7A-2A7F-42B1-A014-246701CDD8B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44A7BF-0B92-47F2-B7B4-AB06F93283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AEA8F-F44F-472B-90D0-CA3D1B26A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F54E6B2-9BA4-4522-99B6-F0B6E65A4800}" type="datetimeFigureOut">
              <a:rPr lang="en-US"/>
              <a:pPr>
                <a:defRPr/>
              </a:pPr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538A-9C61-4ED2-AC0D-C844A63A7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362A-8D87-4C1E-9F2C-112329C99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69C95-85EC-411E-A724-A49BBF250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8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_ZLnTwYNPk" TargetMode="External"/><Relationship Id="rId2" Type="http://schemas.openxmlformats.org/officeDocument/2006/relationships/hyperlink" Target="https://www.movingai.com/SAS/BBX/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youtu.be/__ZLnTwYNPk" TargetMode="Externa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CD68704F-A4F1-419C-A65A-0D2894DA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950" dirty="0"/>
              <a:t>Queue up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FC91-6317-471C-8CDF-22214485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181" y="1519237"/>
            <a:ext cx="7834313" cy="288250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1800" dirty="0"/>
              <a:t>Goal Bounding Demo: </a:t>
            </a:r>
            <a:r>
              <a:rPr lang="en-US" sz="1800" dirty="0">
                <a:hlinkClick r:id="rId2"/>
              </a:rPr>
              <a:t>https://www.movingai.com/SAS/BBX/</a:t>
            </a:r>
            <a:endParaRPr lang="en-US" sz="18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1800" dirty="0"/>
              <a:t>Nathan Explanation: </a:t>
            </a:r>
            <a:r>
              <a:rPr lang="en-US" sz="1800" dirty="0">
                <a:hlinkClick r:id="rId3"/>
              </a:rPr>
              <a:t>https://youtu.be/__ZLnTwYNPk</a:t>
            </a:r>
            <a:endParaRPr lang="en-US" sz="1800" dirty="0"/>
          </a:p>
          <a:p>
            <a:pPr fontAlgn="auto">
              <a:spcAft>
                <a:spcPts val="0"/>
              </a:spcAft>
              <a:defRPr/>
            </a:pPr>
            <a:endParaRPr lang="en-US" altLang="en-US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6564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5755"/>
              </p:ext>
            </p:extLst>
          </p:nvPr>
        </p:nvGraphicFramePr>
        <p:xfrm>
          <a:off x="200790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95200" imgH="12558600" progId="">
                  <p:embed/>
                </p:oleObj>
              </mc:Choice>
              <mc:Fallback>
                <p:oleObj r:id="rId2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90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 Goal Bounding</a:t>
            </a:r>
          </a:p>
        </p:txBody>
      </p:sp>
    </p:spTree>
    <p:extLst>
      <p:ext uri="{BB962C8B-B14F-4D97-AF65-F5344CB8AC3E}">
        <p14:creationId xmlns:p14="http://schemas.microsoft.com/office/powerpoint/2010/main" val="322785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75649"/>
              </p:ext>
            </p:extLst>
          </p:nvPr>
        </p:nvGraphicFramePr>
        <p:xfrm>
          <a:off x="0" y="0"/>
          <a:ext cx="9154540" cy="4963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54540" cy="4963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94910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84122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646703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8401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740489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80017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405064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587822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564900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28116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3967800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358029"/>
              </p:ext>
            </p:extLst>
          </p:nvPr>
        </p:nvGraphicFramePr>
        <p:xfrm>
          <a:off x="0" y="-1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11188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993320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2404180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86881"/>
              </p:ext>
            </p:extLst>
          </p:nvPr>
        </p:nvGraphicFramePr>
        <p:xfrm>
          <a:off x="0" y="-1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4280653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217014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487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 Goal Bounding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5594"/>
              </p:ext>
            </p:extLst>
          </p:nvPr>
        </p:nvGraphicFramePr>
        <p:xfrm>
          <a:off x="200790" y="1064681"/>
          <a:ext cx="8714012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95200" imgH="12558600" progId="">
                  <p:embed/>
                </p:oleObj>
              </mc:Choice>
              <mc:Fallback>
                <p:oleObj r:id="rId2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90" y="1064681"/>
                        <a:ext cx="8714012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8999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885119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5061085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78994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6497148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49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120352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672794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05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JPS+ Goal Bounding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Fast stack and unsorted Open list</a:t>
            </a:r>
          </a:p>
          <a:p>
            <a:pPr lvl="1"/>
            <a:r>
              <a:rPr lang="en-US" dirty="0"/>
              <a:t>Only works for grids using </a:t>
            </a:r>
            <a:r>
              <a:rPr lang="en-US" dirty="0" err="1"/>
              <a:t>Octile</a:t>
            </a:r>
            <a:r>
              <a:rPr lang="en-US" dirty="0"/>
              <a:t> heuristic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37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Cape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2940 tests</a:t>
            </a:r>
          </a:p>
          <a:p>
            <a:r>
              <a:rPr lang="en-US" dirty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0283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 Goal Bounding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252935"/>
              </p:ext>
            </p:extLst>
          </p:nvPr>
        </p:nvGraphicFramePr>
        <p:xfrm>
          <a:off x="200789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95200" imgH="12558600" progId="">
                  <p:embed/>
                </p:oleObj>
              </mc:Choice>
              <mc:Fallback>
                <p:oleObj r:id="rId2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89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45794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Cape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2940 tests</a:t>
            </a:r>
          </a:p>
          <a:p>
            <a:r>
              <a:rPr lang="en-US" dirty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0843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1097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Cape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2940 tests</a:t>
            </a:r>
          </a:p>
          <a:p>
            <a:r>
              <a:rPr lang="en-US" dirty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64716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Cape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2940 tests</a:t>
            </a:r>
          </a:p>
          <a:p>
            <a:r>
              <a:rPr lang="en-US" dirty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03207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 the Cape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2940 tests</a:t>
            </a:r>
          </a:p>
          <a:p>
            <a:r>
              <a:rPr lang="en-US" dirty="0"/>
              <a:t>From 4.41 to 1176.61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482" name="Picture 2" descr="http://www.movingai.com/benchmarks/sc1/AcrosstheCa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09891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706474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4987" y="438863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3711x faster than A*</a:t>
            </a:r>
          </a:p>
        </p:txBody>
      </p:sp>
    </p:spTree>
    <p:extLst>
      <p:ext uri="{BB962C8B-B14F-4D97-AF65-F5344CB8AC3E}">
        <p14:creationId xmlns:p14="http://schemas.microsoft.com/office/powerpoint/2010/main" val="2057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Arctic Station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4100 tests</a:t>
            </a:r>
          </a:p>
          <a:p>
            <a:r>
              <a:rPr lang="en-US" dirty="0"/>
              <a:t>From 4 to 1643.06 long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588824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Arctic Station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4100 tests</a:t>
            </a:r>
          </a:p>
          <a:p>
            <a:r>
              <a:rPr lang="en-US" dirty="0"/>
              <a:t>From 4 to 1643.06 long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31652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116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Arctic Station (768x768)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945049" cy="2743200"/>
          </a:xfrm>
        </p:spPr>
        <p:txBody>
          <a:bodyPr/>
          <a:lstStyle/>
          <a:p>
            <a:r>
              <a:rPr lang="en-US" dirty="0"/>
              <a:t>4100 tests</a:t>
            </a:r>
          </a:p>
          <a:p>
            <a:r>
              <a:rPr lang="en-US" dirty="0"/>
              <a:t>From 4 to 1643.06 long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4633"/>
              </p:ext>
            </p:extLst>
          </p:nvPr>
        </p:nvGraphicFramePr>
        <p:xfrm>
          <a:off x="299498" y="2893336"/>
          <a:ext cx="517895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Open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algn="ctr"/>
                      <a:r>
                        <a:rPr lang="en-US" baseline="0" dirty="0"/>
                        <a:t>List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Avg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PopCheapest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JPS+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0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523" y="1525793"/>
            <a:ext cx="3316550" cy="33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4987" y="438863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4907x faster than A*</a:t>
            </a:r>
          </a:p>
        </p:txBody>
      </p:sp>
    </p:spTree>
    <p:extLst>
      <p:ext uri="{BB962C8B-B14F-4D97-AF65-F5344CB8AC3E}">
        <p14:creationId xmlns:p14="http://schemas.microsoft.com/office/powerpoint/2010/main" val="20941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JPS+ Goal Bounding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Function pointer table</a:t>
            </a:r>
          </a:p>
          <a:p>
            <a:pPr lvl="1"/>
            <a:r>
              <a:rPr lang="en-US" dirty="0"/>
              <a:t>256 wall permutations X 8 parent directions</a:t>
            </a:r>
          </a:p>
          <a:p>
            <a:pPr lvl="1"/>
            <a:r>
              <a:rPr lang="en-US" dirty="0"/>
              <a:t>2048 look-up table pointing at 42 functions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129085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30953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29085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35357" y="3140762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937225" y="4142629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21754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23622" y="3140760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723622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1754" y="4142628"/>
            <a:ext cx="500934" cy="50093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513444" y="3140761"/>
            <a:ext cx="1502802" cy="1502802"/>
          </a:xfrm>
          <a:prstGeom prst="rect">
            <a:avLst/>
          </a:prstGeom>
          <a:solidFill>
            <a:schemeClr val="tx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V="1">
            <a:off x="1880488" y="3391227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880486" y="3391229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1880486" y="3892162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1379552" y="3892162"/>
            <a:ext cx="500936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 flipV="1">
            <a:off x="1379552" y="3391229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V="1">
            <a:off x="1880488" y="3892163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V="1">
            <a:off x="7264845" y="3391229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7264845" y="3892165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3686763" y="3391230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flipV="1">
            <a:off x="3686761" y="3391232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>
            <a:off x="3686761" y="3892165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3686763" y="3892166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V="1">
            <a:off x="5473155" y="3391230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5473153" y="3892165"/>
            <a:ext cx="560564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flipH="1">
            <a:off x="4972219" y="3892165"/>
            <a:ext cx="500936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flipH="1" flipV="1">
            <a:off x="4972219" y="3391232"/>
            <a:ext cx="500934" cy="50093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flipV="1">
            <a:off x="5473155" y="3892166"/>
            <a:ext cx="0" cy="500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5" name="Rectangle 64"/>
          <p:cNvSpPr/>
          <p:nvPr/>
        </p:nvSpPr>
        <p:spPr bwMode="auto">
          <a:xfrm>
            <a:off x="1630019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129086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1630019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130953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2130953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1129086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1630019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2935357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3436291" y="4142628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935357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935357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436291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3436291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937225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3937225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4721754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721752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5222688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5222686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5222686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5723620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6513444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7014378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515312" y="4145295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7014378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7014378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6513444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513444" y="3641694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7515312" y="3143427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7515312" y="3644361"/>
            <a:ext cx="500934" cy="500934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1883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Dynamic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651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968" y="510178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Gates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624453" y="571138"/>
          <a:ext cx="6146167" cy="4375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006040" imgH="18514080" progId="">
                  <p:embed/>
                </p:oleObj>
              </mc:Choice>
              <mc:Fallback>
                <p:oleObj r:id="rId2" imgW="26006040" imgH="18514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4453" y="571138"/>
                        <a:ext cx="6146167" cy="4375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699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 Goal Bounding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156942"/>
              </p:ext>
            </p:extLst>
          </p:nvPr>
        </p:nvGraphicFramePr>
        <p:xfrm>
          <a:off x="200788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95200" imgH="12558600" progId="">
                  <p:embed/>
                </p:oleObj>
              </mc:Choice>
              <mc:Fallback>
                <p:oleObj r:id="rId2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88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1166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968" y="510178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Gates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624363" y="569767"/>
          <a:ext cx="6149985" cy="43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006040" imgH="18514080" progId="">
                  <p:embed/>
                </p:oleObj>
              </mc:Choice>
              <mc:Fallback>
                <p:oleObj r:id="rId2" imgW="26006040" imgH="18514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4363" y="569767"/>
                        <a:ext cx="6149985" cy="437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8855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0" y="0"/>
          <a:ext cx="9150166" cy="496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50166" cy="4961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Gates</a:t>
            </a:r>
          </a:p>
        </p:txBody>
      </p:sp>
    </p:spTree>
    <p:extLst>
      <p:ext uri="{BB962C8B-B14F-4D97-AF65-F5344CB8AC3E}">
        <p14:creationId xmlns:p14="http://schemas.microsoft.com/office/powerpoint/2010/main" val="7985281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07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Bounding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8968" y="250128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1400x to 5000x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Paths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Directions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4489" y="2501281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70x to 350x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65883" y="250128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20x to 60x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35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8" grpId="0"/>
      <p:bldP spid="1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Bounding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903" y="1595253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Grids,  </a:t>
            </a:r>
            <a:r>
              <a:rPr lang="en-US" sz="2000" b="1" dirty="0" err="1">
                <a:solidFill>
                  <a:schemeClr val="bg2"/>
                </a:solidFill>
              </a:rPr>
              <a:t>NavMesh</a:t>
            </a:r>
            <a:r>
              <a:rPr lang="en-US" sz="2000" b="1" dirty="0">
                <a:solidFill>
                  <a:schemeClr val="bg2"/>
                </a:solidFill>
              </a:rPr>
              <a:t>, Graphs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5523" y="2392225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 Map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Changes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5980" y="3499264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Uniform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Cost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Paths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Directions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7976" y="4034958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Non-Uniform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34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1 value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Per 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5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4 values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Per Edge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3689" y="3091874"/>
            <a:ext cx="2601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2"/>
                </a:solidFill>
              </a:rPr>
              <a:t>Dijkstra</a:t>
            </a:r>
            <a:r>
              <a:rPr lang="en-US" sz="2000" b="1" dirty="0">
                <a:solidFill>
                  <a:schemeClr val="bg2"/>
                </a:solidFill>
              </a:rPr>
              <a:t>, A*, 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other algorithms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5941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Slow O(n</a:t>
            </a:r>
            <a:r>
              <a:rPr lang="en-US" sz="2000" b="1" baseline="30000" dirty="0">
                <a:solidFill>
                  <a:schemeClr val="bg2"/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Precompute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4873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Fast O(n)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Precompute</a:t>
            </a:r>
          </a:p>
        </p:txBody>
      </p:sp>
    </p:spTree>
    <p:extLst>
      <p:ext uri="{BB962C8B-B14F-4D97-AF65-F5344CB8AC3E}">
        <p14:creationId xmlns:p14="http://schemas.microsoft.com/office/powerpoint/2010/main" val="38044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/>
              <a:t>Comparison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00940" y="4239490"/>
          <a:ext cx="2802577" cy="557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909455" y="3408218"/>
          <a:ext cx="3081646" cy="138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Subgoal</a:t>
            </a:r>
            <a:r>
              <a:rPr lang="en-US" dirty="0">
                <a:solidFill>
                  <a:schemeClr val="bg2"/>
                </a:solidFill>
              </a:rPr>
              <a:t> Graph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 Goal Bounds</a:t>
            </a:r>
          </a:p>
        </p:txBody>
      </p:sp>
    </p:spTree>
    <p:extLst>
      <p:ext uri="{BB962C8B-B14F-4D97-AF65-F5344CB8AC3E}">
        <p14:creationId xmlns:p14="http://schemas.microsoft.com/office/powerpoint/2010/main" val="14517110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Goal Bounding work with </a:t>
            </a:r>
            <a:r>
              <a:rPr lang="en-US" dirty="0" err="1"/>
              <a:t>Subgoal</a:t>
            </a:r>
            <a:r>
              <a:rPr lang="en-US" dirty="0"/>
              <a:t>?</a:t>
            </a:r>
          </a:p>
          <a:p>
            <a:r>
              <a:rPr lang="en-US" dirty="0"/>
              <a:t>Can the precompute be done in O(n)?</a:t>
            </a:r>
          </a:p>
          <a:p>
            <a:r>
              <a:rPr lang="en-US" dirty="0"/>
              <a:t>Are there better bounds than a box?</a:t>
            </a:r>
          </a:p>
          <a:p>
            <a:r>
              <a:rPr lang="en-US" dirty="0"/>
              <a:t>How much does it actually speed up A* on a </a:t>
            </a:r>
            <a:r>
              <a:rPr lang="en-US" dirty="0" err="1"/>
              <a:t>NavMesh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70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steve.rabin@gmail.com</a:t>
            </a:r>
          </a:p>
          <a:p>
            <a:endParaRPr lang="en-US" sz="2400" dirty="0"/>
          </a:p>
          <a:p>
            <a:r>
              <a:rPr lang="en-US" sz="2400" dirty="0"/>
              <a:t>Email me for source code</a:t>
            </a:r>
          </a:p>
          <a:p>
            <a:endParaRPr lang="en-US" sz="2400" dirty="0"/>
          </a:p>
          <a:p>
            <a:r>
              <a:rPr lang="en-US" sz="2400" dirty="0"/>
              <a:t>Slides at:</a:t>
            </a:r>
          </a:p>
          <a:p>
            <a:pPr marL="457200" lvl="1" indent="0">
              <a:buNone/>
            </a:pPr>
            <a:r>
              <a:rPr lang="en-US" dirty="0"/>
              <a:t>www.gameaipro.com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2" y="666750"/>
            <a:ext cx="3288754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174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8E1774D-7AE0-874E-148E-B4818C5C6481}"/>
              </a:ext>
            </a:extLst>
          </p:cNvPr>
          <p:cNvGrpSpPr/>
          <p:nvPr/>
        </p:nvGrpSpPr>
        <p:grpSpPr>
          <a:xfrm>
            <a:off x="1014363" y="1581355"/>
            <a:ext cx="1764888" cy="1764888"/>
            <a:chOff x="2266337" y="1335549"/>
            <a:chExt cx="1764888" cy="17648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2FB483-E18B-AC42-E9E1-27619C59431A}"/>
                </a:ext>
              </a:extLst>
            </p:cNvPr>
            <p:cNvGrpSpPr/>
            <p:nvPr/>
          </p:nvGrpSpPr>
          <p:grpSpPr>
            <a:xfrm>
              <a:off x="2266337" y="1335549"/>
              <a:ext cx="1764888" cy="588296"/>
              <a:chOff x="2266337" y="1335549"/>
              <a:chExt cx="1764888" cy="58829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BC202AA-6AF8-55DE-3D61-1D987A4F3562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1B16B6-D42F-849F-3795-4649928AA223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C40584-5957-8662-34EA-7B84D3E0BB49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679590-3EC9-2E72-E9B8-7C819BF81C55}"/>
                </a:ext>
              </a:extLst>
            </p:cNvPr>
            <p:cNvGrpSpPr/>
            <p:nvPr/>
          </p:nvGrpSpPr>
          <p:grpSpPr>
            <a:xfrm>
              <a:off x="2266337" y="1923845"/>
              <a:ext cx="1764888" cy="588296"/>
              <a:chOff x="2266337" y="1335549"/>
              <a:chExt cx="1764888" cy="58829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90FC7C9-5B1C-AA79-84CE-07A940254A41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BC4971-D387-6DFD-4BD0-E9A5961545DB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953117-0689-9906-9A11-29D31F201A74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D9D8ED-F392-97C0-3B88-91C411152566}"/>
                </a:ext>
              </a:extLst>
            </p:cNvPr>
            <p:cNvGrpSpPr/>
            <p:nvPr/>
          </p:nvGrpSpPr>
          <p:grpSpPr>
            <a:xfrm>
              <a:off x="2266337" y="2512141"/>
              <a:ext cx="1764888" cy="588296"/>
              <a:chOff x="2266337" y="1335549"/>
              <a:chExt cx="1764888" cy="58829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5A06FD-F632-5296-E03D-6A5BB5C88AC2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8DA7C2B-7C84-EBCE-9183-0ADE873BE083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16F8EF-45DB-ECA4-A34B-F268787767AF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C50FD9-21B0-8618-0589-90A4484E1A79}"/>
              </a:ext>
            </a:extLst>
          </p:cNvPr>
          <p:cNvCxnSpPr>
            <a:cxnSpLocks/>
          </p:cNvCxnSpPr>
          <p:nvPr/>
        </p:nvCxnSpPr>
        <p:spPr>
          <a:xfrm flipV="1">
            <a:off x="1913295" y="1943509"/>
            <a:ext cx="0" cy="3513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DC28AA-B149-45D6-60C6-95AAA56C7D02}"/>
              </a:ext>
            </a:extLst>
          </p:cNvPr>
          <p:cNvCxnSpPr>
            <a:cxnSpLocks/>
          </p:cNvCxnSpPr>
          <p:nvPr/>
        </p:nvCxnSpPr>
        <p:spPr>
          <a:xfrm>
            <a:off x="1913295" y="2632388"/>
            <a:ext cx="0" cy="3703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C5107-EC5C-2377-AEF9-D881DB972E3D}"/>
              </a:ext>
            </a:extLst>
          </p:cNvPr>
          <p:cNvCxnSpPr>
            <a:cxnSpLocks/>
          </p:cNvCxnSpPr>
          <p:nvPr/>
        </p:nvCxnSpPr>
        <p:spPr>
          <a:xfrm>
            <a:off x="2094169" y="2466045"/>
            <a:ext cx="32456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0DEB94-7075-6CC3-832E-1E1674B060A5}"/>
              </a:ext>
            </a:extLst>
          </p:cNvPr>
          <p:cNvCxnSpPr>
            <a:cxnSpLocks/>
          </p:cNvCxnSpPr>
          <p:nvPr/>
        </p:nvCxnSpPr>
        <p:spPr>
          <a:xfrm flipH="1">
            <a:off x="1379794" y="2469321"/>
            <a:ext cx="3325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C92AC1-DBBF-7AE9-D110-23AFC439B25E}"/>
              </a:ext>
            </a:extLst>
          </p:cNvPr>
          <p:cNvCxnSpPr>
            <a:cxnSpLocks/>
          </p:cNvCxnSpPr>
          <p:nvPr/>
        </p:nvCxnSpPr>
        <p:spPr>
          <a:xfrm flipV="1">
            <a:off x="2081264" y="2019385"/>
            <a:ext cx="265573" cy="27265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7C0836-F969-4F85-473E-0DFBC2037ABE}"/>
              </a:ext>
            </a:extLst>
          </p:cNvPr>
          <p:cNvCxnSpPr>
            <a:cxnSpLocks/>
          </p:cNvCxnSpPr>
          <p:nvPr/>
        </p:nvCxnSpPr>
        <p:spPr>
          <a:xfrm>
            <a:off x="2094169" y="2668447"/>
            <a:ext cx="252668" cy="2397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4DB2D6-2E9F-684B-4267-2A17BCB4325C}"/>
              </a:ext>
            </a:extLst>
          </p:cNvPr>
          <p:cNvCxnSpPr>
            <a:cxnSpLocks/>
          </p:cNvCxnSpPr>
          <p:nvPr/>
        </p:nvCxnSpPr>
        <p:spPr>
          <a:xfrm flipH="1">
            <a:off x="1446777" y="2632388"/>
            <a:ext cx="265573" cy="29982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9ADCD9-BD47-3576-4AAA-BD24CA64B24D}"/>
              </a:ext>
            </a:extLst>
          </p:cNvPr>
          <p:cNvCxnSpPr>
            <a:cxnSpLocks/>
          </p:cNvCxnSpPr>
          <p:nvPr/>
        </p:nvCxnSpPr>
        <p:spPr>
          <a:xfrm flipH="1" flipV="1">
            <a:off x="1446777" y="2044092"/>
            <a:ext cx="295017" cy="24372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4633EC-AEC1-75A9-5990-45B13D51B309}"/>
              </a:ext>
            </a:extLst>
          </p:cNvPr>
          <p:cNvGrpSpPr/>
          <p:nvPr/>
        </p:nvGrpSpPr>
        <p:grpSpPr>
          <a:xfrm>
            <a:off x="3542892" y="1583601"/>
            <a:ext cx="1764888" cy="1764888"/>
            <a:chOff x="2266337" y="1335549"/>
            <a:chExt cx="1764888" cy="176488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4E8BB95-FEE3-C903-CFCB-E14C8603C299}"/>
                </a:ext>
              </a:extLst>
            </p:cNvPr>
            <p:cNvGrpSpPr/>
            <p:nvPr/>
          </p:nvGrpSpPr>
          <p:grpSpPr>
            <a:xfrm>
              <a:off x="2266337" y="1335549"/>
              <a:ext cx="1764888" cy="588296"/>
              <a:chOff x="2266337" y="1335549"/>
              <a:chExt cx="1764888" cy="588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CA54044-552E-1C39-6663-400CE9346700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BD0541-65D2-7DAC-78E1-19161511D6E8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74937A4-8622-5FFB-3F94-79E9B2E85BBE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7C0C258-A2BD-BFE7-58A3-23392EDF5AF1}"/>
                </a:ext>
              </a:extLst>
            </p:cNvPr>
            <p:cNvGrpSpPr/>
            <p:nvPr/>
          </p:nvGrpSpPr>
          <p:grpSpPr>
            <a:xfrm>
              <a:off x="2266337" y="1923845"/>
              <a:ext cx="1764888" cy="588296"/>
              <a:chOff x="2266337" y="1335549"/>
              <a:chExt cx="1764888" cy="588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E0D8F2-7D57-411A-25B7-5DF22879B34F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A97209-8FCF-7C47-7963-B2254FCFE420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B216F7-09D0-3D90-7C03-BE011BC47AA6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2A43EF5-8A16-BE54-1A87-05CAD439F01E}"/>
                </a:ext>
              </a:extLst>
            </p:cNvPr>
            <p:cNvGrpSpPr/>
            <p:nvPr/>
          </p:nvGrpSpPr>
          <p:grpSpPr>
            <a:xfrm>
              <a:off x="2266337" y="2512141"/>
              <a:ext cx="1764888" cy="588296"/>
              <a:chOff x="2266337" y="1335549"/>
              <a:chExt cx="1764888" cy="58829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0C040C3-E0F7-0D43-63A6-99CF26751899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0DAD746-920D-4EE8-81CB-A2E53CB6D719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C0F8B8B-8121-C0A4-9B2A-D37B879F3694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0B4F66-2237-155F-7F83-088BF27B80F6}"/>
              </a:ext>
            </a:extLst>
          </p:cNvPr>
          <p:cNvCxnSpPr>
            <a:cxnSpLocks/>
          </p:cNvCxnSpPr>
          <p:nvPr/>
        </p:nvCxnSpPr>
        <p:spPr>
          <a:xfrm flipV="1">
            <a:off x="4441824" y="1945755"/>
            <a:ext cx="0" cy="3513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BA9D6E-1C03-C3FF-9DBC-3F4E854617C5}"/>
              </a:ext>
            </a:extLst>
          </p:cNvPr>
          <p:cNvCxnSpPr>
            <a:cxnSpLocks/>
          </p:cNvCxnSpPr>
          <p:nvPr/>
        </p:nvCxnSpPr>
        <p:spPr>
          <a:xfrm flipV="1">
            <a:off x="4484431" y="2468291"/>
            <a:ext cx="0" cy="627838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C7C751-2A1B-7348-D2F9-61150CCD270E}"/>
              </a:ext>
            </a:extLst>
          </p:cNvPr>
          <p:cNvCxnSpPr>
            <a:cxnSpLocks/>
          </p:cNvCxnSpPr>
          <p:nvPr/>
        </p:nvCxnSpPr>
        <p:spPr>
          <a:xfrm>
            <a:off x="4622698" y="2468291"/>
            <a:ext cx="32456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A51BF1B-EBF9-1B3B-40DF-37509D1D1A67}"/>
              </a:ext>
            </a:extLst>
          </p:cNvPr>
          <p:cNvCxnSpPr>
            <a:cxnSpLocks/>
          </p:cNvCxnSpPr>
          <p:nvPr/>
        </p:nvCxnSpPr>
        <p:spPr>
          <a:xfrm flipH="1">
            <a:off x="3908323" y="2471567"/>
            <a:ext cx="3325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27C7586-EF80-7FD9-3129-335D05EF2275}"/>
              </a:ext>
            </a:extLst>
          </p:cNvPr>
          <p:cNvCxnSpPr>
            <a:cxnSpLocks/>
          </p:cNvCxnSpPr>
          <p:nvPr/>
        </p:nvCxnSpPr>
        <p:spPr>
          <a:xfrm flipV="1">
            <a:off x="4609793" y="2021631"/>
            <a:ext cx="265573" cy="27265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215BD1-4E9B-F96E-9918-9ECA6175860F}"/>
              </a:ext>
            </a:extLst>
          </p:cNvPr>
          <p:cNvCxnSpPr>
            <a:cxnSpLocks/>
          </p:cNvCxnSpPr>
          <p:nvPr/>
        </p:nvCxnSpPr>
        <p:spPr>
          <a:xfrm>
            <a:off x="4622698" y="2670693"/>
            <a:ext cx="252668" cy="2397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0D3B803-85EA-7818-7754-A7A7A7231218}"/>
              </a:ext>
            </a:extLst>
          </p:cNvPr>
          <p:cNvCxnSpPr>
            <a:cxnSpLocks/>
          </p:cNvCxnSpPr>
          <p:nvPr/>
        </p:nvCxnSpPr>
        <p:spPr>
          <a:xfrm flipH="1">
            <a:off x="3975306" y="2634634"/>
            <a:ext cx="265573" cy="29982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997DE3-2E75-393C-AB96-7036213E7634}"/>
              </a:ext>
            </a:extLst>
          </p:cNvPr>
          <p:cNvCxnSpPr>
            <a:cxnSpLocks/>
          </p:cNvCxnSpPr>
          <p:nvPr/>
        </p:nvCxnSpPr>
        <p:spPr>
          <a:xfrm flipH="1" flipV="1">
            <a:off x="3975306" y="2046338"/>
            <a:ext cx="295017" cy="24372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52BAA1-2605-86F4-A18C-83860D34180C}"/>
              </a:ext>
            </a:extLst>
          </p:cNvPr>
          <p:cNvGrpSpPr/>
          <p:nvPr/>
        </p:nvGrpSpPr>
        <p:grpSpPr>
          <a:xfrm>
            <a:off x="6071421" y="1581355"/>
            <a:ext cx="1764888" cy="1764888"/>
            <a:chOff x="2266337" y="1335549"/>
            <a:chExt cx="1764888" cy="176488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50D3D14-8C25-C948-BD9A-E90EAE9A548E}"/>
                </a:ext>
              </a:extLst>
            </p:cNvPr>
            <p:cNvGrpSpPr/>
            <p:nvPr/>
          </p:nvGrpSpPr>
          <p:grpSpPr>
            <a:xfrm>
              <a:off x="2266337" y="1335549"/>
              <a:ext cx="1764888" cy="588296"/>
              <a:chOff x="2266337" y="1335549"/>
              <a:chExt cx="1764888" cy="58829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09D7F6E-0818-C3F7-324C-2FBD677CDDF8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EC3175-2BBA-62AC-A5E7-BE51806D8EE9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38ADE6A-D5CB-8F1A-A31E-841CD810413F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B6325F5-4812-409C-05FB-53AAEFD38AEE}"/>
                </a:ext>
              </a:extLst>
            </p:cNvPr>
            <p:cNvGrpSpPr/>
            <p:nvPr/>
          </p:nvGrpSpPr>
          <p:grpSpPr>
            <a:xfrm>
              <a:off x="2266337" y="1923845"/>
              <a:ext cx="1764888" cy="588296"/>
              <a:chOff x="2266337" y="1335549"/>
              <a:chExt cx="1764888" cy="58829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D9E3335-C971-BD47-8168-6BEF483776F0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BAE489E-4D12-D96F-9F1C-955E39A66C0A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835465-1A60-5438-2589-9B02455DB7E0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8D1ECB-D192-E3AF-33D3-FDFCA28B6C94}"/>
                </a:ext>
              </a:extLst>
            </p:cNvPr>
            <p:cNvGrpSpPr/>
            <p:nvPr/>
          </p:nvGrpSpPr>
          <p:grpSpPr>
            <a:xfrm>
              <a:off x="2266337" y="2512141"/>
              <a:ext cx="1764888" cy="588296"/>
              <a:chOff x="2266337" y="1335549"/>
              <a:chExt cx="1764888" cy="588296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EB7B21A-1A07-B528-B965-A90275A8342C}"/>
                  </a:ext>
                </a:extLst>
              </p:cNvPr>
              <p:cNvSpPr/>
              <p:nvPr/>
            </p:nvSpPr>
            <p:spPr>
              <a:xfrm>
                <a:off x="2266337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6F08413-FB69-E2E6-0552-830D54CDC045}"/>
                  </a:ext>
                </a:extLst>
              </p:cNvPr>
              <p:cNvSpPr/>
              <p:nvPr/>
            </p:nvSpPr>
            <p:spPr>
              <a:xfrm>
                <a:off x="2854633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8B13A89-155A-19DA-21EB-8B5699315C5A}"/>
                  </a:ext>
                </a:extLst>
              </p:cNvPr>
              <p:cNvSpPr/>
              <p:nvPr/>
            </p:nvSpPr>
            <p:spPr>
              <a:xfrm>
                <a:off x="3442929" y="1335549"/>
                <a:ext cx="588296" cy="5882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8C0AC43-DB81-D973-5EF2-B8A8B0EF8CC8}"/>
              </a:ext>
            </a:extLst>
          </p:cNvPr>
          <p:cNvCxnSpPr>
            <a:cxnSpLocks/>
          </p:cNvCxnSpPr>
          <p:nvPr/>
        </p:nvCxnSpPr>
        <p:spPr>
          <a:xfrm flipV="1">
            <a:off x="6970353" y="1943509"/>
            <a:ext cx="0" cy="3513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36A98DA-C3ED-A99F-87D9-B4883487BF9B}"/>
              </a:ext>
            </a:extLst>
          </p:cNvPr>
          <p:cNvCxnSpPr>
            <a:cxnSpLocks/>
          </p:cNvCxnSpPr>
          <p:nvPr/>
        </p:nvCxnSpPr>
        <p:spPr>
          <a:xfrm flipV="1">
            <a:off x="6348056" y="2501453"/>
            <a:ext cx="604120" cy="630084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2CB76DC-631C-9FA7-C965-C1B3A69BD5CC}"/>
              </a:ext>
            </a:extLst>
          </p:cNvPr>
          <p:cNvCxnSpPr>
            <a:cxnSpLocks/>
          </p:cNvCxnSpPr>
          <p:nvPr/>
        </p:nvCxnSpPr>
        <p:spPr>
          <a:xfrm>
            <a:off x="7151227" y="2466045"/>
            <a:ext cx="32456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288E04C-0482-FAAC-5B85-2D5D145BAF78}"/>
              </a:ext>
            </a:extLst>
          </p:cNvPr>
          <p:cNvCxnSpPr>
            <a:cxnSpLocks/>
          </p:cNvCxnSpPr>
          <p:nvPr/>
        </p:nvCxnSpPr>
        <p:spPr>
          <a:xfrm flipH="1">
            <a:off x="6436852" y="2469321"/>
            <a:ext cx="3325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E2B688B-5915-9FF5-7C5B-E24D7679E929}"/>
              </a:ext>
            </a:extLst>
          </p:cNvPr>
          <p:cNvCxnSpPr>
            <a:cxnSpLocks/>
          </p:cNvCxnSpPr>
          <p:nvPr/>
        </p:nvCxnSpPr>
        <p:spPr>
          <a:xfrm flipV="1">
            <a:off x="7138322" y="2019385"/>
            <a:ext cx="265573" cy="27265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C59A5AA-9CC1-9046-7213-B0F45069176A}"/>
              </a:ext>
            </a:extLst>
          </p:cNvPr>
          <p:cNvCxnSpPr>
            <a:cxnSpLocks/>
          </p:cNvCxnSpPr>
          <p:nvPr/>
        </p:nvCxnSpPr>
        <p:spPr>
          <a:xfrm>
            <a:off x="7151227" y="2668447"/>
            <a:ext cx="252668" cy="23976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20F144C-EE94-1BF1-931F-44793B5EBD79}"/>
              </a:ext>
            </a:extLst>
          </p:cNvPr>
          <p:cNvCxnSpPr>
            <a:cxnSpLocks/>
          </p:cNvCxnSpPr>
          <p:nvPr/>
        </p:nvCxnSpPr>
        <p:spPr>
          <a:xfrm flipH="1" flipV="1">
            <a:off x="6503835" y="2044092"/>
            <a:ext cx="295017" cy="24372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82B0503-8A7B-1087-BEBF-6E37086C58A0}"/>
              </a:ext>
            </a:extLst>
          </p:cNvPr>
          <p:cNvCxnSpPr>
            <a:cxnSpLocks/>
          </p:cNvCxnSpPr>
          <p:nvPr/>
        </p:nvCxnSpPr>
        <p:spPr>
          <a:xfrm>
            <a:off x="6970353" y="2632388"/>
            <a:ext cx="0" cy="3703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38C710-04EC-DBA6-86E1-A702C4933309}"/>
              </a:ext>
            </a:extLst>
          </p:cNvPr>
          <p:cNvCxnSpPr>
            <a:cxnSpLocks/>
          </p:cNvCxnSpPr>
          <p:nvPr/>
        </p:nvCxnSpPr>
        <p:spPr>
          <a:xfrm>
            <a:off x="4441824" y="2668447"/>
            <a:ext cx="0" cy="3703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F32E85E-5B21-811F-26ED-3B9E2AE66FE6}"/>
              </a:ext>
            </a:extLst>
          </p:cNvPr>
          <p:cNvCxnSpPr>
            <a:cxnSpLocks/>
          </p:cNvCxnSpPr>
          <p:nvPr/>
        </p:nvCxnSpPr>
        <p:spPr>
          <a:xfrm flipH="1">
            <a:off x="6523601" y="2615804"/>
            <a:ext cx="265573" cy="29982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2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8678" y="4034859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648" y="403485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7624" y="403485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JPS+ Goal Bounding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44117"/>
              </p:ext>
            </p:extLst>
          </p:nvPr>
        </p:nvGraphicFramePr>
        <p:xfrm>
          <a:off x="200787" y="1064681"/>
          <a:ext cx="8714013" cy="2872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95200" imgH="12558600" progId="">
                  <p:embed/>
                </p:oleObj>
              </mc:Choice>
              <mc:Fallback>
                <p:oleObj r:id="rId2" imgW="38095200" imgH="12558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787" y="1064681"/>
                        <a:ext cx="8714013" cy="2872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89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Bounding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8968" y="250128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1400x to 5000x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Paths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Directions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4489" y="2501281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70x to 350x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65883" y="250128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20x to 60x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37954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551" y="438006"/>
            <a:ext cx="6128657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/>
              <a:t>JPS+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1733800" y="1309583"/>
          <a:ext cx="5605152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6" descr="http://www.movingai.com/benchmarks/sc1/Lega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139534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movingai.com/benchmarks/sc1/Enig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0" y="3158837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ovingai.com/benchmarks/sc1/Calde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1395348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movingai.com/benchmarks/sc1/Trib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3158837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551" y="438006"/>
            <a:ext cx="6128657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 err="1"/>
              <a:t>Subgoal</a:t>
            </a:r>
            <a:r>
              <a:rPr lang="en-US" sz="2400" dirty="0"/>
              <a:t> Graph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1770611" y="1307240"/>
          <a:ext cx="5605152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http://www.movingai.com/benchmarks/sc1/Typho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0" y="1395349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vingai.com/benchmarks/sc1/WaypointJun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3158838"/>
            <a:ext cx="1644732" cy="16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ovingai.com/benchmarks/sc1/LakeSho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1395348"/>
            <a:ext cx="1644733" cy="164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vingai.com/benchmarks/sc1/CatwalkAlle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66" y="3158839"/>
            <a:ext cx="1668482" cy="16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/>
              <a:t>JPS+ Goal Bounds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745671" y="1312224"/>
          <a:ext cx="5601068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http://www.movingai.com/benchmarks/sc1/Arctic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19" y="315289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vingai.com/benchmarks/sc1/GreenerPastur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018" y="1395350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ovingai.com/benchmarks/sc1/Legac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1" y="1395349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ovingai.com/benchmarks/sc1/Entanglemen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2" y="3152898"/>
            <a:ext cx="1644731" cy="164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/>
              <a:t>Comparison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00940" y="1178954"/>
          <a:ext cx="2802577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909455" y="1176611"/>
          <a:ext cx="3081646" cy="36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Subgoal</a:t>
            </a:r>
            <a:r>
              <a:rPr lang="en-US" dirty="0">
                <a:solidFill>
                  <a:schemeClr val="bg2"/>
                </a:solidFill>
              </a:rPr>
              <a:t> Graph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 Goal Bounds</a:t>
            </a:r>
          </a:p>
        </p:txBody>
      </p:sp>
    </p:spTree>
    <p:extLst>
      <p:ext uri="{BB962C8B-B14F-4D97-AF65-F5344CB8AC3E}">
        <p14:creationId xmlns:p14="http://schemas.microsoft.com/office/powerpoint/2010/main" val="88099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C467B134-8BA3-438F-8267-EBF1919C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29" y="655185"/>
            <a:ext cx="8430815" cy="2346304"/>
          </a:xfrm>
        </p:spPr>
        <p:txBody>
          <a:bodyPr/>
          <a:lstStyle/>
          <a:p>
            <a:pPr eaLnBrk="1" hangingPunct="1"/>
            <a:r>
              <a:rPr lang="en-US" altLang="en-US" sz="4950" dirty="0"/>
              <a:t>Artificial Intelligence for Games</a:t>
            </a:r>
            <a:br>
              <a:rPr lang="en-US" altLang="en-US" sz="4950" dirty="0"/>
            </a:br>
            <a:br>
              <a:rPr lang="en-US" altLang="en-US" sz="1500" dirty="0"/>
            </a:br>
            <a:r>
              <a:rPr lang="en-US" altLang="en-US" sz="2400" dirty="0"/>
              <a:t>Week 5 – Pathfinding 4</a:t>
            </a:r>
            <a:br>
              <a:rPr lang="en-US" altLang="en-US" sz="2400" dirty="0"/>
            </a:br>
            <a:r>
              <a:rPr lang="en-US" altLang="en-US" sz="2400" dirty="0"/>
              <a:t>Steve Rabin</a:t>
            </a:r>
            <a:endParaRPr lang="en-US" altLang="en-US" dirty="0"/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E6D75091-AAA9-418A-82C8-749633C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728" y="4290478"/>
            <a:ext cx="7686016" cy="395675"/>
          </a:xfrm>
        </p:spPr>
        <p:txBody>
          <a:bodyPr/>
          <a:lstStyle/>
          <a:p>
            <a:pPr eaLnBrk="1" hangingPunct="1"/>
            <a:r>
              <a:rPr lang="en-US" altLang="en-US" sz="1500" dirty="0">
                <a:latin typeface="+mj-lt"/>
              </a:rPr>
              <a:t>TAs: Jian Kai </a:t>
            </a:r>
            <a:r>
              <a:rPr lang="en-US" altLang="en-US" sz="1500" dirty="0" err="1">
                <a:latin typeface="+mj-lt"/>
              </a:rPr>
              <a:t>Phua</a:t>
            </a:r>
            <a:r>
              <a:rPr lang="en-US" altLang="en-US" sz="1500" dirty="0">
                <a:latin typeface="+mj-lt"/>
              </a:rPr>
              <a:t>, Brandon Hsu, Zak Stephenson, Keaton Sullivan, John Tseng, Andrew </a:t>
            </a:r>
            <a:r>
              <a:rPr lang="en-US" altLang="en-US" sz="1500" dirty="0" err="1">
                <a:latin typeface="+mj-lt"/>
              </a:rPr>
              <a:t>Roulst</a:t>
            </a:r>
            <a:endParaRPr lang="en-US" altLang="en-US" sz="15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29F44BB-4A14-596F-E2C7-D23E2200456F}"/>
              </a:ext>
            </a:extLst>
          </p:cNvPr>
          <p:cNvSpPr txBox="1">
            <a:spLocks/>
          </p:cNvSpPr>
          <p:nvPr/>
        </p:nvSpPr>
        <p:spPr bwMode="auto">
          <a:xfrm>
            <a:off x="992031" y="3757597"/>
            <a:ext cx="7125410" cy="56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eaLnBrk="1" hangingPunct="1"/>
            <a:r>
              <a:rPr lang="en-US" altLang="en-US" sz="1050" dirty="0">
                <a:latin typeface="+mj-lt"/>
              </a:rPr>
              <a:t>For help on projects, email everyone (select and copy this string from the start of any class PowerPoint):</a:t>
            </a:r>
          </a:p>
          <a:p>
            <a:pPr defTabSz="685800" eaLnBrk="1" hangingPunct="1"/>
            <a:r>
              <a:rPr lang="en-US" altLang="en-US" sz="1050" dirty="0">
                <a:latin typeface="+mj-lt"/>
              </a:rPr>
              <a:t>steve.rabin@gmail.com, </a:t>
            </a:r>
            <a:r>
              <a:rPr lang="en-US" sz="1050" dirty="0">
                <a:solidFill>
                  <a:srgbClr val="1D2125"/>
                </a:solidFill>
                <a:latin typeface="+mj-lt"/>
              </a:rPr>
              <a:t>p.jiankai@digipen.edu, b.hsu@digipen.edu, zak.s@digipen.edu, keaton.sullivan@digipen.edu, john.tseng@digipen.edu, a.roulst@digipen.edu</a:t>
            </a:r>
            <a:endParaRPr lang="en-US" altLang="en-US" sz="1050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8" y="438006"/>
            <a:ext cx="7095506" cy="779215"/>
          </a:xfrm>
        </p:spPr>
        <p:txBody>
          <a:bodyPr/>
          <a:lstStyle/>
          <a:p>
            <a:pPr algn="ctr"/>
            <a:r>
              <a:rPr lang="en-US" sz="2400" dirty="0"/>
              <a:t>StarCraft Maps:</a:t>
            </a:r>
            <a:br>
              <a:rPr lang="en-US" sz="2400" dirty="0"/>
            </a:br>
            <a:r>
              <a:rPr lang="en-US" sz="2400" dirty="0"/>
              <a:t>Comparison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6020791" y="1181595"/>
          <a:ext cx="3069770" cy="3617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00940" y="4239490"/>
          <a:ext cx="2802577" cy="557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909455" y="3408218"/>
          <a:ext cx="3081646" cy="138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35034" y="4566038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8427" y="4566038"/>
            <a:ext cx="24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Subgoal</a:t>
            </a:r>
            <a:r>
              <a:rPr lang="en-US" dirty="0">
                <a:solidFill>
                  <a:schemeClr val="bg2"/>
                </a:solidFill>
              </a:rPr>
              <a:t> Graph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7" y="4566038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 Goal Bounds</a:t>
            </a:r>
          </a:p>
        </p:txBody>
      </p:sp>
    </p:spTree>
    <p:extLst>
      <p:ext uri="{BB962C8B-B14F-4D97-AF65-F5344CB8AC3E}">
        <p14:creationId xmlns:p14="http://schemas.microsoft.com/office/powerpoint/2010/main" val="178970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657601" y="587828"/>
            <a:ext cx="4316680" cy="43166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87828"/>
            <a:ext cx="4316680" cy="4316680"/>
          </a:xfrm>
          <a:prstGeom prst="ellipse">
            <a:avLst/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48" y="831272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JPS+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8493" y="584995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Bounding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903" y="1595253"/>
            <a:ext cx="380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Grids,  </a:t>
            </a:r>
            <a:r>
              <a:rPr lang="en-US" sz="2000" b="1" dirty="0" err="1">
                <a:solidFill>
                  <a:schemeClr val="bg2"/>
                </a:solidFill>
              </a:rPr>
              <a:t>NavMesh</a:t>
            </a:r>
            <a:r>
              <a:rPr lang="en-US" sz="2000" b="1" dirty="0">
                <a:solidFill>
                  <a:schemeClr val="bg2"/>
                </a:solidFill>
              </a:rPr>
              <a:t>, Graphs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5523" y="2392225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 Map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Changes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5980" y="3499264"/>
            <a:ext cx="1348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Uniform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Cost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524" y="3881068"/>
            <a:ext cx="156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Redundant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Paths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253" y="3881069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Avoid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Wrong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Directions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7976" y="4034958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Non-Uniform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Cost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34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1 value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Per 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0525" y="708161"/>
            <a:ext cx="1462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4 values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Per Edge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3689" y="3091874"/>
            <a:ext cx="2601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2"/>
                </a:solidFill>
              </a:rPr>
              <a:t>Dijkstra</a:t>
            </a:r>
            <a:r>
              <a:rPr lang="en-US" sz="2000" b="1" dirty="0">
                <a:solidFill>
                  <a:schemeClr val="bg2"/>
                </a:solidFill>
              </a:rPr>
              <a:t>, A*, 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other algorithms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5941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Slow O(n</a:t>
            </a:r>
            <a:r>
              <a:rPr lang="en-US" sz="2000" b="1" baseline="30000" dirty="0">
                <a:solidFill>
                  <a:schemeClr val="bg2"/>
                </a:solidFill>
              </a:rPr>
              <a:t>2</a:t>
            </a:r>
            <a:r>
              <a:rPr lang="en-US" sz="2000" b="1" dirty="0">
                <a:solidFill>
                  <a:schemeClr val="bg2"/>
                </a:solidFill>
              </a:rPr>
              <a:t>)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Precompute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4873" y="2218922"/>
            <a:ext cx="191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Fast O(n)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Precompute</a:t>
            </a:r>
          </a:p>
        </p:txBody>
      </p:sp>
    </p:spTree>
    <p:extLst>
      <p:ext uri="{BB962C8B-B14F-4D97-AF65-F5344CB8AC3E}">
        <p14:creationId xmlns:p14="http://schemas.microsoft.com/office/powerpoint/2010/main" val="9463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JPS+ Preprocessing &amp; Runtime</a:t>
            </a:r>
          </a:p>
          <a:p>
            <a:r>
              <a:rPr lang="en-US" dirty="0"/>
              <a:t>Goal Bounding Preprocessing &amp; Runtime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1035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JPS+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5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Paths on Grids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57350"/>
            <a:ext cx="7980363" cy="27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40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2550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5CDCB4-BD43-F157-C566-C153F45156FD}"/>
              </a:ext>
            </a:extLst>
          </p:cNvPr>
          <p:cNvSpPr txBox="1"/>
          <p:nvPr/>
        </p:nvSpPr>
        <p:spPr>
          <a:xfrm>
            <a:off x="5971081" y="874426"/>
            <a:ext cx="2973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Only got 1 </a:t>
            </a:r>
            <a:r>
              <a:rPr lang="en-US" sz="1600" dirty="0" err="1">
                <a:solidFill>
                  <a:schemeClr val="bg2"/>
                </a:solidFill>
              </a:rPr>
              <a:t>neighbour</a:t>
            </a:r>
            <a:r>
              <a:rPr lang="en-US" sz="1600" dirty="0">
                <a:solidFill>
                  <a:schemeClr val="bg2"/>
                </a:solidFill>
              </a:rPr>
              <a:t> to check</a:t>
            </a:r>
          </a:p>
        </p:txBody>
      </p:sp>
    </p:spTree>
    <p:extLst>
      <p:ext uri="{BB962C8B-B14F-4D97-AF65-F5344CB8AC3E}">
        <p14:creationId xmlns:p14="http://schemas.microsoft.com/office/powerpoint/2010/main" val="46955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1" y="1352550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19" y="2511452"/>
            <a:ext cx="2889250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4A75E-F57F-D317-C0F3-2283FE508C94}"/>
              </a:ext>
            </a:extLst>
          </p:cNvPr>
          <p:cNvSpPr txBox="1"/>
          <p:nvPr/>
        </p:nvSpPr>
        <p:spPr>
          <a:xfrm>
            <a:off x="2640767" y="469063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But if got wall, whole are gone</a:t>
            </a:r>
          </a:p>
        </p:txBody>
      </p:sp>
    </p:spTree>
    <p:extLst>
      <p:ext uri="{BB962C8B-B14F-4D97-AF65-F5344CB8AC3E}">
        <p14:creationId xmlns:p14="http://schemas.microsoft.com/office/powerpoint/2010/main" val="371207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1772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99" y="2507960"/>
            <a:ext cx="2889250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24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1" y="1351779"/>
            <a:ext cx="7888287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130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1" y="1355098"/>
            <a:ext cx="7888287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82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CD68704F-A4F1-419C-A65A-0D2894DA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95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FC91-6317-471C-8CDF-22214485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181" y="1519237"/>
            <a:ext cx="7834313" cy="2882504"/>
          </a:xfrm>
        </p:spPr>
        <p:txBody>
          <a:bodyPr/>
          <a:lstStyle/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Why is hierarchical pathfinding so much faster? 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For A* on a grid, what is the best general purpose heuristic?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What is good about overestimating the heuristic in A*?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What is bad about overestimating the heuristic in A*?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Name three data structures that can be used for the Open list in A*.</a:t>
            </a:r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800" dirty="0"/>
              <a:t>Which A* operations must be supported by the Open list data structure?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1800" dirty="0"/>
          </a:p>
          <a:p>
            <a:pPr marL="342900" indent="-34290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333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 Search Strategy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2" y="1355106"/>
            <a:ext cx="7888287" cy="354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6C52B-90DE-986A-39D1-39F7D986F0D3}"/>
              </a:ext>
            </a:extLst>
          </p:cNvPr>
          <p:cNvSpPr txBox="1"/>
          <p:nvPr/>
        </p:nvSpPr>
        <p:spPr>
          <a:xfrm>
            <a:off x="4354642" y="459539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Create a “force number” to access the other squares</a:t>
            </a:r>
          </a:p>
        </p:txBody>
      </p:sp>
    </p:spTree>
    <p:extLst>
      <p:ext uri="{BB962C8B-B14F-4D97-AF65-F5344CB8AC3E}">
        <p14:creationId xmlns:p14="http://schemas.microsoft.com/office/powerpoint/2010/main" val="1974910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Neighbor Cases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42387"/>
              </p:ext>
            </p:extLst>
          </p:nvPr>
        </p:nvGraphicFramePr>
        <p:xfrm>
          <a:off x="553902" y="2043357"/>
          <a:ext cx="8036195" cy="234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7460000" imgH="5104440" progId="">
                  <p:embed/>
                </p:oleObj>
              </mc:Choice>
              <mc:Fallback>
                <p:oleObj r:id="rId2" imgW="17460000" imgH="5104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3902" y="2043357"/>
                        <a:ext cx="8036195" cy="2349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57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Fewer Open List Nodes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8046"/>
            <a:ext cx="9242425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57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Jump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Straight</a:t>
            </a:r>
          </a:p>
          <a:p>
            <a:r>
              <a:rPr lang="en-US" dirty="0"/>
              <a:t>Diagonal</a:t>
            </a:r>
          </a:p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661645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Primary</a:t>
            </a:r>
            <a:r>
              <a:rPr lang="en-US" dirty="0"/>
              <a:t> Jump Points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00" y="1238269"/>
            <a:ext cx="8490612" cy="390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CD028-1EFD-EC2D-785F-512DFEFDD921}"/>
              </a:ext>
            </a:extLst>
          </p:cNvPr>
          <p:cNvSpPr txBox="1"/>
          <p:nvPr/>
        </p:nvSpPr>
        <p:spPr>
          <a:xfrm>
            <a:off x="1526498" y="1238269"/>
            <a:ext cx="2535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Set jump point on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191833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Straight</a:t>
            </a:r>
            <a:r>
              <a:rPr lang="en-US" dirty="0"/>
              <a:t> Jump Points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86" y="1238866"/>
            <a:ext cx="8489319" cy="390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714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Straight </a:t>
            </a:r>
            <a:r>
              <a:rPr lang="en-US" dirty="0"/>
              <a:t>Jump Point </a:t>
            </a:r>
            <a:r>
              <a:rPr lang="en-US" dirty="0">
                <a:solidFill>
                  <a:srgbClr val="FF0000"/>
                </a:solidFill>
              </a:rPr>
              <a:t>Distance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6" y="1241404"/>
            <a:ext cx="6325191" cy="390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66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Diagonal </a:t>
            </a:r>
            <a:r>
              <a:rPr lang="en-US" dirty="0"/>
              <a:t>Jump Points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02" y="1238280"/>
            <a:ext cx="6324019" cy="390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4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 </a:t>
            </a:r>
            <a:r>
              <a:rPr lang="en-US" dirty="0">
                <a:solidFill>
                  <a:srgbClr val="FF0000"/>
                </a:solidFill>
              </a:rPr>
              <a:t>Wall Distances </a:t>
            </a:r>
            <a:r>
              <a:rPr lang="en-US" dirty="0"/>
              <a:t>(0 or 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5" y="1232133"/>
            <a:ext cx="6358294" cy="391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67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Jump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Straight</a:t>
            </a:r>
          </a:p>
          <a:p>
            <a:r>
              <a:rPr lang="en-US" dirty="0"/>
              <a:t>Diagonal</a:t>
            </a:r>
          </a:p>
          <a:p>
            <a:r>
              <a:rPr lang="en-US" dirty="0">
                <a:solidFill>
                  <a:srgbClr val="FF0000"/>
                </a:solidFill>
              </a:rPr>
              <a:t>Target (runtime)</a:t>
            </a:r>
          </a:p>
        </p:txBody>
      </p:sp>
    </p:spTree>
    <p:extLst>
      <p:ext uri="{BB962C8B-B14F-4D97-AF65-F5344CB8AC3E}">
        <p14:creationId xmlns:p14="http://schemas.microsoft.com/office/powerpoint/2010/main" val="381049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85800" y="1276350"/>
            <a:ext cx="8001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>JPS+: Over 100x Faster than A*</a:t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b="1" dirty="0">
                <a:latin typeface="Verdana" charset="0"/>
                <a:ea typeface="ヒラギノ角ゴ Pro W3" charset="0"/>
                <a:cs typeface="ヒラギノ角ゴ Pro W3" charset="0"/>
              </a:rPr>
              <a:t>Steve Rabin</a:t>
            </a:r>
            <a:b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  <a:t>Principal Lecturer</a:t>
            </a:r>
            <a:b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 err="1">
                <a:latin typeface="Verdana" charset="0"/>
                <a:ea typeface="ヒラギノ角ゴ Pro W3" charset="0"/>
                <a:cs typeface="ヒラギノ角ゴ Pro W3" charset="0"/>
              </a:rPr>
              <a:t>DigiPen</a:t>
            </a:r>
            <a:r>
              <a:rPr lang="en-US" sz="2400" dirty="0">
                <a:latin typeface="Verdana" charset="0"/>
                <a:ea typeface="ヒラギノ角ゴ Pro W3" charset="0"/>
                <a:cs typeface="ヒラギノ角ゴ Pro W3" charset="0"/>
              </a:rPr>
              <a:t> Institute of Technology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JPS+ Runtime Example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3" y="1010065"/>
            <a:ext cx="6307908" cy="413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08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4" y="1013540"/>
            <a:ext cx="6302605" cy="412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94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8" y="1001862"/>
            <a:ext cx="6305674" cy="41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460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6" y="1001652"/>
            <a:ext cx="6305995" cy="414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221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5" y="1004615"/>
            <a:ext cx="6301484" cy="413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855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8" y="1002118"/>
            <a:ext cx="6305284" cy="414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346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7" y="999657"/>
            <a:ext cx="6309033" cy="414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010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4" y="999392"/>
            <a:ext cx="6309436" cy="414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2188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5" y="1000004"/>
            <a:ext cx="6308502" cy="414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14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71" y="1001865"/>
            <a:ext cx="6317776" cy="414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24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685800" y="1276350"/>
            <a:ext cx="8001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trike="sngStrike" dirty="0">
                <a:solidFill>
                  <a:schemeClr val="tx1">
                    <a:lumMod val="75000"/>
                  </a:schemeClr>
                </a:solidFill>
                <a:latin typeface="Verdana" charset="0"/>
                <a:ea typeface="ヒラギノ角ゴ Pro W3" charset="0"/>
                <a:cs typeface="ヒラギノ角ゴ Pro W3" charset="0"/>
              </a:rPr>
              <a:t>JPS+: Over 100x Faster than A*</a:t>
            </a:r>
            <a:br>
              <a:rPr lang="en-US" strike="sngStrike" dirty="0">
                <a:solidFill>
                  <a:schemeClr val="tx1">
                    <a:lumMod val="75000"/>
                  </a:schemeClr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  <a:t>JPS+ now with Goal Bounding: Over 1000x Faster than A*</a:t>
            </a:r>
            <a:br>
              <a:rPr lang="en-US" dirty="0">
                <a:latin typeface="Verdana" charset="0"/>
                <a:ea typeface="ヒラギノ角ゴ Pro W3" charset="0"/>
                <a:cs typeface="ヒラギノ角ゴ Pro W3" charset="0"/>
              </a:rPr>
            </a:br>
            <a:endParaRPr lang="en-US" sz="24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00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17" y="1003207"/>
            <a:ext cx="6311801" cy="414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115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225AAA-36C3-EF2F-6CF1-F0321C2D0BEF}"/>
              </a:ext>
            </a:extLst>
          </p:cNvPr>
          <p:cNvSpPr txBox="1"/>
          <p:nvPr/>
        </p:nvSpPr>
        <p:spPr>
          <a:xfrm>
            <a:off x="3476766" y="4761253"/>
            <a:ext cx="22418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2"/>
              </a:rPr>
              <a:t>https://youtu.be/__ZLnTwYNPk</a:t>
            </a:r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E5D4F-CE39-E727-A07E-C5F7FB8F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74" y="312638"/>
            <a:ext cx="6246052" cy="40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 Bounding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48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3" y="959575"/>
            <a:ext cx="3362201" cy="33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99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0723" y="4241260"/>
            <a:ext cx="3455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Reachable optimally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by exploring left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223" y="351497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2504" y="4241259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Optimal goal bounds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when exploring left</a:t>
            </a:r>
          </a:p>
        </p:txBody>
      </p:sp>
    </p:spTree>
    <p:extLst>
      <p:ext uri="{BB962C8B-B14F-4D97-AF65-F5344CB8AC3E}">
        <p14:creationId xmlns:p14="http://schemas.microsoft.com/office/powerpoint/2010/main" val="32591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3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99" y="959576"/>
            <a:ext cx="3362200" cy="3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0723" y="4241260"/>
            <a:ext cx="3455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Reachable optimally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by exploring left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2504" y="4241259"/>
            <a:ext cx="356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Optimal goal bounds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when exploring left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96" y="3514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JPS+ Search</a:t>
            </a:r>
          </a:p>
        </p:txBody>
      </p:sp>
    </p:spTree>
    <p:extLst>
      <p:ext uri="{BB962C8B-B14F-4D97-AF65-F5344CB8AC3E}">
        <p14:creationId xmlns:p14="http://schemas.microsoft.com/office/powerpoint/2010/main" val="35551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53" y="2820388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5" y="2820389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53" y="592808"/>
            <a:ext cx="2070150" cy="20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25" y="592809"/>
            <a:ext cx="2070149" cy="205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829" y="1384806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5314" y="3617729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JPS+ Search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5453" y="1384805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5453" y="3617729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2396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0C3FE-90A8-2732-19BA-5109AC36D589}"/>
              </a:ext>
            </a:extLst>
          </p:cNvPr>
          <p:cNvSpPr txBox="1"/>
          <p:nvPr/>
        </p:nvSpPr>
        <p:spPr>
          <a:xfrm>
            <a:off x="1522361" y="4505547"/>
            <a:ext cx="6530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https://www.movingai.com/SAS/BBX/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77D75-B35D-FF0D-52BF-A2CE4CA4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27" y="974251"/>
            <a:ext cx="258599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41BF3-9EE9-1EC2-4FB1-A211DA24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05" y="974250"/>
            <a:ext cx="2554718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58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2065108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4118325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71368"/>
              </p:ext>
            </p:extLst>
          </p:nvPr>
        </p:nvGraphicFramePr>
        <p:xfrm>
          <a:off x="8784" y="0"/>
          <a:ext cx="9135216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84" y="0"/>
                        <a:ext cx="9135216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94423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Coming out April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056762" cy="2743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…however, back in </a:t>
            </a:r>
          </a:p>
          <a:p>
            <a:pPr marL="0" indent="0" algn="ctr">
              <a:buNone/>
            </a:pPr>
            <a:r>
              <a:rPr lang="en-US" dirty="0"/>
              <a:t>June 2014…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…however, </a:t>
            </a:r>
          </a:p>
          <a:p>
            <a:pPr marL="0" indent="0" algn="ctr">
              <a:buNone/>
            </a:pPr>
            <a:r>
              <a:rPr lang="en-US" dirty="0"/>
              <a:t>2 months ago…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2" y="666750"/>
            <a:ext cx="3288754" cy="42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3649807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271730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4144008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2621769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2262502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318636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054281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3019188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3672103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7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Goal Bounding</a:t>
            </a:r>
          </a:p>
          <a:p>
            <a:r>
              <a:rPr lang="en-US" dirty="0">
                <a:solidFill>
                  <a:schemeClr val="bg2"/>
                </a:solidFill>
              </a:rPr>
              <a:t>A* Search</a:t>
            </a:r>
          </a:p>
        </p:txBody>
      </p:sp>
    </p:spTree>
    <p:extLst>
      <p:ext uri="{BB962C8B-B14F-4D97-AF65-F5344CB8AC3E}">
        <p14:creationId xmlns:p14="http://schemas.microsoft.com/office/powerpoint/2010/main" val="150037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Two Primary Techniques (Node Pruning)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49"/>
            <a:ext cx="8077200" cy="3274573"/>
          </a:xfrm>
        </p:spPr>
        <p:txBody>
          <a:bodyPr/>
          <a:lstStyle/>
          <a:p>
            <a:r>
              <a:rPr lang="en-US" dirty="0"/>
              <a:t>JPS+ (ICAPS July 2014)</a:t>
            </a:r>
          </a:p>
          <a:p>
            <a:pPr lvl="1"/>
            <a:r>
              <a:rPr lang="en-US" dirty="0"/>
              <a:t>“Avoid redundant paths on grids”</a:t>
            </a:r>
          </a:p>
          <a:p>
            <a:endParaRPr lang="en-US" dirty="0"/>
          </a:p>
          <a:p>
            <a:r>
              <a:rPr lang="en-US" dirty="0"/>
              <a:t>Goal Bounding (developed in Jan 2015)</a:t>
            </a:r>
          </a:p>
          <a:p>
            <a:pPr lvl="1"/>
            <a:r>
              <a:rPr lang="en-US" dirty="0"/>
              <a:t>“Avoid wrong directions on any kind of map”</a:t>
            </a:r>
          </a:p>
        </p:txBody>
      </p:sp>
    </p:spTree>
    <p:extLst>
      <p:ext uri="{BB962C8B-B14F-4D97-AF65-F5344CB8AC3E}">
        <p14:creationId xmlns:p14="http://schemas.microsoft.com/office/powerpoint/2010/main" val="3804142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659691"/>
              </p:ext>
            </p:extLst>
          </p:nvPr>
        </p:nvGraphicFramePr>
        <p:xfrm>
          <a:off x="-1" y="0"/>
          <a:ext cx="9149271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149271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26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6" y="716100"/>
            <a:ext cx="7030519" cy="4099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639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Goal Bounds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Dijkstra</a:t>
            </a:r>
            <a:r>
              <a:rPr lang="en-US" dirty="0"/>
              <a:t> </a:t>
            </a:r>
            <a:r>
              <a:rPr lang="en-US" dirty="0" err="1"/>
              <a:t>floodfill</a:t>
            </a:r>
            <a:r>
              <a:rPr lang="en-US" dirty="0"/>
              <a:t> from each node</a:t>
            </a:r>
          </a:p>
          <a:p>
            <a:r>
              <a:rPr lang="en-US" dirty="0"/>
              <a:t>When you put a node on the Closed list</a:t>
            </a:r>
          </a:p>
          <a:p>
            <a:pPr lvl="1"/>
            <a:r>
              <a:rPr lang="en-US" dirty="0"/>
              <a:t>Update start node’s Goal Bounds </a:t>
            </a:r>
          </a:p>
          <a:p>
            <a:pPr marL="457200" lvl="1" indent="0">
              <a:buNone/>
            </a:pPr>
            <a:r>
              <a:rPr lang="en-US" dirty="0"/>
              <a:t>  (for the edge it originally came from!)</a:t>
            </a:r>
          </a:p>
          <a:p>
            <a:r>
              <a:rPr lang="en-US" dirty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18005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821198"/>
              </p:ext>
            </p:extLst>
          </p:nvPr>
        </p:nvGraphicFramePr>
        <p:xfrm>
          <a:off x="1" y="0"/>
          <a:ext cx="9151102" cy="496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9151102" cy="496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661438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894980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95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660883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5910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287486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276802"/>
              </p:ext>
            </p:extLst>
          </p:nvPr>
        </p:nvGraphicFramePr>
        <p:xfrm>
          <a:off x="-1" y="0"/>
          <a:ext cx="9149269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149269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400298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523711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50743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62877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19377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Maps (movingai.com)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399" y="1504950"/>
            <a:ext cx="8443623" cy="2743200"/>
          </a:xfrm>
        </p:spPr>
        <p:txBody>
          <a:bodyPr/>
          <a:lstStyle/>
          <a:p>
            <a:pPr marL="342900" lvl="1" indent="-342900"/>
            <a:r>
              <a:rPr lang="en-US" dirty="0"/>
              <a:t>75 StarCraft maps (198,230 problems)</a:t>
            </a:r>
          </a:p>
          <a:p>
            <a:pPr marL="342900" lvl="1" indent="-342900"/>
            <a:endParaRPr lang="en-US" dirty="0"/>
          </a:p>
          <a:p>
            <a:pPr marL="342900" lvl="1" indent="-342900"/>
            <a:r>
              <a:rPr lang="en-US" dirty="0"/>
              <a:t>156 Dragon Age Origins maps (159,465 problems)</a:t>
            </a:r>
          </a:p>
          <a:p>
            <a:pPr marL="342900" lvl="1" indent="-342900"/>
            <a:endParaRPr lang="en-US" dirty="0"/>
          </a:p>
          <a:p>
            <a:pPr marL="342900" lvl="1" indent="-342900"/>
            <a:r>
              <a:rPr lang="en-US" dirty="0"/>
              <a:t>36 </a:t>
            </a:r>
            <a:r>
              <a:rPr lang="en-US" dirty="0" err="1"/>
              <a:t>Warcraft</a:t>
            </a:r>
            <a:r>
              <a:rPr lang="en-US" dirty="0"/>
              <a:t> III maps (50,971 problems)</a:t>
            </a:r>
          </a:p>
        </p:txBody>
      </p:sp>
    </p:spTree>
    <p:extLst>
      <p:ext uri="{BB962C8B-B14F-4D97-AF65-F5344CB8AC3E}">
        <p14:creationId xmlns:p14="http://schemas.microsoft.com/office/powerpoint/2010/main" val="2044725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573579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744738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029235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096084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146735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637426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17033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701434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06690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455807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481788"/>
              </p:ext>
            </p:extLst>
          </p:nvPr>
        </p:nvGraphicFramePr>
        <p:xfrm>
          <a:off x="0" y="0"/>
          <a:ext cx="914400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495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459161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1368611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079624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97046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207680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120938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7307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Maps (movingai.com)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399" y="1504950"/>
            <a:ext cx="8443623" cy="2743200"/>
          </a:xfrm>
        </p:spPr>
        <p:txBody>
          <a:bodyPr/>
          <a:lstStyle/>
          <a:p>
            <a:pPr marL="342900" lvl="1" indent="-342900"/>
            <a:r>
              <a:rPr lang="en-US" dirty="0">
                <a:solidFill>
                  <a:srgbClr val="FF0000"/>
                </a:solidFill>
              </a:rPr>
              <a:t>75 StarCraft maps (198,230 problems)</a:t>
            </a:r>
          </a:p>
          <a:p>
            <a:pPr marL="342900" lvl="1" indent="-342900"/>
            <a:endParaRPr lang="en-US" dirty="0"/>
          </a:p>
          <a:p>
            <a:pPr marL="342900" lvl="1" indent="-342900"/>
            <a:r>
              <a:rPr lang="en-US" dirty="0"/>
              <a:t>156 Dragon Age Origins maps (159,465 problems)</a:t>
            </a:r>
          </a:p>
          <a:p>
            <a:pPr marL="342900" lvl="1" indent="-342900"/>
            <a:endParaRPr lang="en-US" dirty="0"/>
          </a:p>
          <a:p>
            <a:pPr marL="342900" lvl="1" indent="-342900"/>
            <a:r>
              <a:rPr lang="en-US" dirty="0"/>
              <a:t>36 </a:t>
            </a:r>
            <a:r>
              <a:rPr lang="en-US" dirty="0" err="1"/>
              <a:t>Warcraft</a:t>
            </a:r>
            <a:r>
              <a:rPr lang="en-US" dirty="0"/>
              <a:t> III maps (50,971 problems)</a:t>
            </a:r>
          </a:p>
        </p:txBody>
      </p:sp>
    </p:spTree>
    <p:extLst>
      <p:ext uri="{BB962C8B-B14F-4D97-AF65-F5344CB8AC3E}">
        <p14:creationId xmlns:p14="http://schemas.microsoft.com/office/powerpoint/2010/main" val="3105280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410146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9295201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56690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9355219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58039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9316907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86554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362324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7936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1875066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23915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30249149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2832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42379852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111269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938405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72310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547722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174003"/>
              </p:ext>
            </p:extLst>
          </p:nvPr>
        </p:nvGraphicFramePr>
        <p:xfrm>
          <a:off x="0" y="0"/>
          <a:ext cx="9149270" cy="496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377640" imgH="14844240" progId="">
                  <p:embed/>
                </p:oleObj>
              </mc:Choice>
              <mc:Fallback>
                <p:oleObj r:id="rId2" imgW="27377640" imgH="148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9270" cy="496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6731" y="147012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Calculating</a:t>
            </a:r>
          </a:p>
          <a:p>
            <a:r>
              <a:rPr lang="en-US" dirty="0">
                <a:solidFill>
                  <a:schemeClr val="bg2"/>
                </a:solidFill>
              </a:rPr>
              <a:t>Goal Bounds</a:t>
            </a:r>
          </a:p>
        </p:txBody>
      </p:sp>
    </p:spTree>
    <p:extLst>
      <p:ext uri="{BB962C8B-B14F-4D97-AF65-F5344CB8AC3E}">
        <p14:creationId xmlns:p14="http://schemas.microsoft.com/office/powerpoint/2010/main" val="2166510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Recommending A Strateg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4557</TotalTime>
  <Words>1385</Words>
  <Application>Microsoft Office PowerPoint</Application>
  <PresentationFormat>On-screen Show (16:9)</PresentationFormat>
  <Paragraphs>442</Paragraphs>
  <Slides>138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Arial</vt:lpstr>
      <vt:lpstr>Calibri</vt:lpstr>
      <vt:lpstr>Calibri Light</vt:lpstr>
      <vt:lpstr>Verdana</vt:lpstr>
      <vt:lpstr>Wingdings</vt:lpstr>
      <vt:lpstr>Recommending A Strategy</vt:lpstr>
      <vt:lpstr>Office Theme</vt:lpstr>
      <vt:lpstr>Queue up websites</vt:lpstr>
      <vt:lpstr>Artificial Intelligence for Games  Week 5 – Pathfinding 4 Steve Rabin</vt:lpstr>
      <vt:lpstr>Questions</vt:lpstr>
      <vt:lpstr>JPS+: Over 100x Faster than A*  Steve Rabin Principal Lecturer DigiPen Institute of Technology</vt:lpstr>
      <vt:lpstr>JPS+: Over 100x Faster than A* JPS+ now with Goal Bounding: Over 1000x Faster than A* </vt:lpstr>
      <vt:lpstr>Coming out April 2015</vt:lpstr>
      <vt:lpstr>Two Primary Techniques (Node Pruning)</vt:lpstr>
      <vt:lpstr>Test Maps (movingai.com)</vt:lpstr>
      <vt:lpstr>Test Maps (movingai.com)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StarCraft Maps: JPS+</vt:lpstr>
      <vt:lpstr>StarCraft Maps: Subgoal Graph</vt:lpstr>
      <vt:lpstr>StarCraft Maps: JPS+ Goal Bounds</vt:lpstr>
      <vt:lpstr>StarCraft Maps: Comparison</vt:lpstr>
      <vt:lpstr>StarCraft Maps: Comparison</vt:lpstr>
      <vt:lpstr>PowerPoint Presentation</vt:lpstr>
      <vt:lpstr>Overview</vt:lpstr>
      <vt:lpstr>JPS+ Explained</vt:lpstr>
      <vt:lpstr>Equivalent Paths on Grids</vt:lpstr>
      <vt:lpstr>JPS Search Strategy</vt:lpstr>
      <vt:lpstr>JPS Search Strategy</vt:lpstr>
      <vt:lpstr>JPS Search Strategy</vt:lpstr>
      <vt:lpstr>JPS Search Strategy</vt:lpstr>
      <vt:lpstr>JPS Search Strategy</vt:lpstr>
      <vt:lpstr>JPS Search Strategy</vt:lpstr>
      <vt:lpstr>Forced Neighbor Cases</vt:lpstr>
      <vt:lpstr>Fewer Open List Nodes</vt:lpstr>
      <vt:lpstr>Four Types of Jump Points</vt:lpstr>
      <vt:lpstr>Primary Jump Points</vt:lpstr>
      <vt:lpstr>Straight Jump Points</vt:lpstr>
      <vt:lpstr>Straight Jump Point Distance</vt:lpstr>
      <vt:lpstr>Diagonal Jump Points</vt:lpstr>
      <vt:lpstr>Add in Wall Distances (0 or neg)</vt:lpstr>
      <vt:lpstr>Four Types of Jump Points</vt:lpstr>
      <vt:lpstr>JPS+ Runtime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Bounding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calculate Goal Bounds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Optimizations</vt:lpstr>
      <vt:lpstr>JPS+ Goal Bounding</vt:lpstr>
      <vt:lpstr>Across the Cape (768x768)</vt:lpstr>
      <vt:lpstr>Across the Cape (768x768)</vt:lpstr>
      <vt:lpstr>Across the Cape (768x768)</vt:lpstr>
      <vt:lpstr>Across the Cape (768x768)</vt:lpstr>
      <vt:lpstr>Across the Cape (768x768)</vt:lpstr>
      <vt:lpstr>Arctic Station (768x768)</vt:lpstr>
      <vt:lpstr>Arctic Station (768x768)</vt:lpstr>
      <vt:lpstr>Arctic Station (768x768)</vt:lpstr>
      <vt:lpstr>JPS+ Goal Bounding</vt:lpstr>
      <vt:lpstr>Problem: Dynamic Maps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StarCraft Maps: Comparison</vt:lpstr>
      <vt:lpstr>Future Work</vt:lpstr>
      <vt:lpstr>Questions?</vt:lpstr>
      <vt:lpstr>PowerPoint Presentation</vt:lpstr>
    </vt:vector>
  </TitlesOfParts>
  <Company>Nintendo of America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  Speaker Name Speaker Title &amp; Company</dc:title>
  <dc:creator>Steve Rabin</dc:creator>
  <cp:lastModifiedBy>Farhan Ahmad</cp:lastModifiedBy>
  <cp:revision>142</cp:revision>
  <cp:lastPrinted>1904-01-01T00:00:00Z</cp:lastPrinted>
  <dcterms:created xsi:type="dcterms:W3CDTF">2015-01-20T01:30:33Z</dcterms:created>
  <dcterms:modified xsi:type="dcterms:W3CDTF">2024-06-13T04:12:17Z</dcterms:modified>
</cp:coreProperties>
</file>